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6" r:id="rId2"/>
    <p:sldId id="261" r:id="rId3"/>
    <p:sldId id="257" r:id="rId4"/>
    <p:sldId id="258" r:id="rId5"/>
    <p:sldId id="259" r:id="rId6"/>
    <p:sldId id="260" r:id="rId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CDA45B-C374-459A-BB42-F05614C24D66}" type="datetimeFigureOut">
              <a:rPr lang="en-US" smtClean="0"/>
              <a:pPr/>
              <a:t>5/6/2023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63795F-54FE-4C59-B78B-7568AC89A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63795F-54FE-4C59-B78B-7568AC89A5B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2D0B543-957E-465C-B4CB-CDE4320146DA}" type="slidenum">
              <a:rPr lang="fa-IR" smtClean="0"/>
              <a:pPr/>
              <a:t>‹#›</a:t>
            </a:fld>
            <a:endParaRPr lang="fa-I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D0B543-957E-465C-B4CB-CDE4320146D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D0B543-957E-465C-B4CB-CDE4320146D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2D0B543-957E-465C-B4CB-CDE4320146DA}" type="slidenum">
              <a:rPr lang="fa-IR" smtClean="0"/>
              <a:pPr/>
              <a:t>‹#›</a:t>
            </a:fld>
            <a:endParaRPr lang="fa-I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5" name="Footer Placeholder 4"/>
          <p:cNvSpPr>
            <a:spLocks noGrp="1"/>
          </p:cNvSpPr>
          <p:nvPr>
            <p:ph type="ftr" sz="quarter" idx="11"/>
          </p:nvPr>
        </p:nvSpPr>
        <p:spPr>
          <a:xfrm>
            <a:off x="800100" y="6172200"/>
            <a:ext cx="4000500" cy="457200"/>
          </a:xfrm>
        </p:spPr>
        <p:txBody>
          <a:bodyPr/>
          <a:lstStyle/>
          <a:p>
            <a:endParaRPr lang="fa-I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2D0B543-957E-465C-B4CB-CDE4320146D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D0B543-957E-465C-B4CB-CDE4320146DA}" type="slidenum">
              <a:rPr lang="fa-IR" smtClean="0"/>
              <a:pPr/>
              <a:t>‹#›</a:t>
            </a:fld>
            <a:endParaRPr lang="fa-I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2D0B543-957E-465C-B4CB-CDE4320146DA}" type="slidenum">
              <a:rPr lang="fa-IR" smtClean="0"/>
              <a:pPr/>
              <a:t>‹#›</a:t>
            </a:fld>
            <a:endParaRPr lang="fa-I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2D0B543-957E-465C-B4CB-CDE4320146DA}"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2D0B543-957E-465C-B4CB-CDE4320146DA}"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2D0B543-957E-465C-B4CB-CDE4320146DA}" type="slidenum">
              <a:rPr lang="fa-IR" smtClean="0"/>
              <a:pPr/>
              <a:t>‹#›</a:t>
            </a:fld>
            <a:endParaRPr lang="fa-I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B3F02D-067D-46B7-BD00-CAA2BEE710FD}" type="datetimeFigureOut">
              <a:rPr lang="fa-IR" smtClean="0"/>
              <a:pPr/>
              <a:t>1444/10/16</a:t>
            </a:fld>
            <a:endParaRPr lang="fa-IR"/>
          </a:p>
        </p:txBody>
      </p:sp>
      <p:sp>
        <p:nvSpPr>
          <p:cNvPr id="6" name="Footer Placeholder 5"/>
          <p:cNvSpPr>
            <a:spLocks noGrp="1"/>
          </p:cNvSpPr>
          <p:nvPr>
            <p:ph type="ftr" sz="quarter" idx="11"/>
          </p:nvPr>
        </p:nvSpPr>
        <p:spPr>
          <a:xfrm>
            <a:off x="914400" y="6172200"/>
            <a:ext cx="3886200" cy="457200"/>
          </a:xfrm>
        </p:spPr>
        <p:txBody>
          <a:bodyPr/>
          <a:lstStyle/>
          <a:p>
            <a:endParaRPr lang="fa-IR"/>
          </a:p>
        </p:txBody>
      </p:sp>
      <p:sp>
        <p:nvSpPr>
          <p:cNvPr id="7" name="Slide Number Placeholder 6"/>
          <p:cNvSpPr>
            <a:spLocks noGrp="1"/>
          </p:cNvSpPr>
          <p:nvPr>
            <p:ph type="sldNum" sz="quarter" idx="12"/>
          </p:nvPr>
        </p:nvSpPr>
        <p:spPr>
          <a:xfrm>
            <a:off x="146304" y="6208776"/>
            <a:ext cx="457200" cy="457200"/>
          </a:xfrm>
        </p:spPr>
        <p:txBody>
          <a:bodyPr/>
          <a:lstStyle/>
          <a:p>
            <a:fld id="{92D0B543-957E-465C-B4CB-CDE4320146DA}" type="slidenum">
              <a:rPr lang="fa-IR" smtClean="0"/>
              <a:pPr/>
              <a:t>‹#›</a:t>
            </a:fld>
            <a:endParaRPr lang="fa-I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DB3F02D-067D-46B7-BD00-CAA2BEE710FD}" type="datetimeFigureOut">
              <a:rPr lang="fa-IR" smtClean="0"/>
              <a:pPr/>
              <a:t>1444/10/16</a:t>
            </a:fld>
            <a:endParaRPr lang="fa-I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a-I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2D0B543-957E-465C-B4CB-CDE4320146D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ehghan.k@umsu.ac.i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839200" cy="6400800"/>
          </a:xfrm>
          <a:ln>
            <a:solidFill>
              <a:schemeClr val="bg1"/>
            </a:solidFill>
          </a:ln>
        </p:spPr>
        <p:txBody>
          <a:bodyPr>
            <a:noAutofit/>
          </a:bodyPr>
          <a:lstStyle/>
          <a:p>
            <a:pPr>
              <a:lnSpc>
                <a:spcPct val="115000"/>
              </a:lnSpc>
              <a:spcAft>
                <a:spcPts val="1000"/>
              </a:spcAft>
            </a:pPr>
            <a:r>
              <a:rPr lang="en-US" sz="2000" b="1" dirty="0" smtClean="0">
                <a:solidFill>
                  <a:schemeClr val="tx1">
                    <a:lumMod val="95000"/>
                    <a:lumOff val="5000"/>
                  </a:schemeClr>
                </a:solidFill>
                <a:effectLst/>
                <a:latin typeface="Times New Roman"/>
                <a:ea typeface="Calibri"/>
                <a:cs typeface="Arial"/>
              </a:rPr>
              <a:t/>
            </a:r>
            <a:br>
              <a:rPr lang="en-US" sz="2000" b="1" dirty="0" smtClean="0">
                <a:solidFill>
                  <a:schemeClr val="tx1">
                    <a:lumMod val="95000"/>
                    <a:lumOff val="5000"/>
                  </a:schemeClr>
                </a:solidFill>
                <a:effectLst/>
                <a:latin typeface="Times New Roman"/>
                <a:ea typeface="Calibri"/>
                <a:cs typeface="Arial"/>
              </a:rPr>
            </a:br>
            <a:r>
              <a:rPr lang="en-US" sz="2000" dirty="0">
                <a:solidFill>
                  <a:schemeClr val="tx1">
                    <a:lumMod val="95000"/>
                    <a:lumOff val="5000"/>
                  </a:schemeClr>
                </a:solidFill>
                <a:ea typeface="Calibri"/>
                <a:cs typeface="Arial"/>
              </a:rPr>
              <a:t/>
            </a:r>
            <a:br>
              <a:rPr lang="en-US" sz="2000" dirty="0">
                <a:solidFill>
                  <a:schemeClr val="tx1">
                    <a:lumMod val="95000"/>
                    <a:lumOff val="5000"/>
                  </a:schemeClr>
                </a:solidFill>
                <a:ea typeface="Calibri"/>
                <a:cs typeface="Arial"/>
              </a:rPr>
            </a:br>
            <a:r>
              <a:rPr lang="en-US" sz="2000" dirty="0" smtClean="0">
                <a:solidFill>
                  <a:schemeClr val="tx1">
                    <a:lumMod val="95000"/>
                    <a:lumOff val="5000"/>
                  </a:schemeClr>
                </a:solidFill>
                <a:ea typeface="Calibri"/>
                <a:cs typeface="Arial"/>
              </a:rPr>
              <a:t/>
            </a:r>
            <a:br>
              <a:rPr lang="en-US" sz="2000" dirty="0" smtClean="0">
                <a:solidFill>
                  <a:schemeClr val="tx1">
                    <a:lumMod val="95000"/>
                    <a:lumOff val="5000"/>
                  </a:schemeClr>
                </a:solidFill>
                <a:ea typeface="Calibri"/>
                <a:cs typeface="Arial"/>
              </a:rPr>
            </a:br>
            <a:r>
              <a:rPr sz="2000" smtClean="0">
                <a:solidFill>
                  <a:schemeClr val="tx1">
                    <a:lumMod val="95000"/>
                    <a:lumOff val="5000"/>
                  </a:schemeClr>
                </a:solidFill>
                <a:ea typeface="Calibri"/>
                <a:cs typeface="Arial"/>
              </a:rPr>
              <a:t/>
            </a:r>
            <a:br>
              <a:rPr sz="2000" smtClean="0">
                <a:solidFill>
                  <a:schemeClr val="tx1">
                    <a:lumMod val="95000"/>
                    <a:lumOff val="5000"/>
                  </a:schemeClr>
                </a:solidFill>
                <a:ea typeface="Calibri"/>
                <a:cs typeface="Arial"/>
              </a:rPr>
            </a:br>
            <a:r>
              <a:rPr sz="2000" smtClean="0">
                <a:solidFill>
                  <a:schemeClr val="tx1">
                    <a:lumMod val="95000"/>
                    <a:lumOff val="5000"/>
                  </a:schemeClr>
                </a:solidFill>
                <a:ea typeface="Calibri"/>
                <a:cs typeface="Arial"/>
              </a:rPr>
              <a:t/>
            </a:r>
            <a:br>
              <a:rPr sz="2000" smtClean="0">
                <a:solidFill>
                  <a:schemeClr val="tx1">
                    <a:lumMod val="95000"/>
                    <a:lumOff val="5000"/>
                  </a:schemeClr>
                </a:solidFill>
                <a:ea typeface="Calibri"/>
                <a:cs typeface="Arial"/>
              </a:rPr>
            </a:br>
            <a:r>
              <a:rPr sz="2000" smtClean="0">
                <a:solidFill>
                  <a:schemeClr val="tx1">
                    <a:lumMod val="95000"/>
                    <a:lumOff val="5000"/>
                  </a:schemeClr>
                </a:solidFill>
                <a:ea typeface="Calibri"/>
                <a:cs typeface="Arial"/>
              </a:rPr>
              <a:t/>
            </a:r>
            <a:br>
              <a:rPr sz="2000" smtClean="0">
                <a:solidFill>
                  <a:schemeClr val="tx1">
                    <a:lumMod val="95000"/>
                    <a:lumOff val="5000"/>
                  </a:schemeClr>
                </a:solidFill>
                <a:ea typeface="Calibri"/>
                <a:cs typeface="Arial"/>
              </a:rPr>
            </a:br>
            <a:r>
              <a:rPr sz="2400" b="1" smtClean="0">
                <a:solidFill>
                  <a:schemeClr val="tx1">
                    <a:lumMod val="95000"/>
                    <a:lumOff val="5000"/>
                  </a:schemeClr>
                </a:solidFill>
                <a:latin typeface="Times New Roman"/>
                <a:ea typeface="Calibri"/>
                <a:cs typeface="Arial"/>
              </a:rPr>
              <a:t>Personal Details </a:t>
            </a:r>
            <a:r>
              <a:rPr sz="2400" smtClean="0">
                <a:solidFill>
                  <a:schemeClr val="tx1">
                    <a:lumMod val="95000"/>
                    <a:lumOff val="5000"/>
                  </a:schemeClr>
                </a:solidFill>
                <a:ea typeface="Calibri"/>
                <a:cs typeface="Arial"/>
              </a:rPr>
              <a:t/>
            </a:r>
            <a:br>
              <a:rPr sz="2400" smtClean="0">
                <a:solidFill>
                  <a:schemeClr val="tx1">
                    <a:lumMod val="95000"/>
                    <a:lumOff val="5000"/>
                  </a:schemeClr>
                </a:solidFill>
                <a:ea typeface="Calibri"/>
                <a:cs typeface="Arial"/>
              </a:rPr>
            </a:br>
            <a:r>
              <a:rPr sz="2400" b="1" smtClean="0">
                <a:solidFill>
                  <a:schemeClr val="tx1">
                    <a:lumMod val="95000"/>
                    <a:lumOff val="5000"/>
                  </a:schemeClr>
                </a:solidFill>
                <a:latin typeface="+mn-lt"/>
                <a:ea typeface="Calibri"/>
                <a:cs typeface="Arial"/>
              </a:rPr>
              <a:t>Name and Surname: Kamran Dehghan</a:t>
            </a:r>
            <a:r>
              <a:rPr sz="2400" smtClean="0">
                <a:solidFill>
                  <a:schemeClr val="tx1">
                    <a:lumMod val="95000"/>
                    <a:lumOff val="5000"/>
                  </a:schemeClr>
                </a:solidFill>
                <a:ea typeface="Calibri"/>
                <a:cs typeface="Arial"/>
              </a:rPr>
              <a:t/>
            </a:r>
            <a:br>
              <a:rPr sz="2400" smtClean="0">
                <a:solidFill>
                  <a:schemeClr val="tx1">
                    <a:lumMod val="95000"/>
                    <a:lumOff val="5000"/>
                  </a:schemeClr>
                </a:solidFill>
                <a:ea typeface="Calibri"/>
                <a:cs typeface="Arial"/>
              </a:rPr>
            </a:br>
            <a:r>
              <a:rPr sz="2000" smtClean="0">
                <a:solidFill>
                  <a:schemeClr val="tx1">
                    <a:lumMod val="95000"/>
                    <a:lumOff val="5000"/>
                  </a:schemeClr>
                </a:solidFill>
                <a:ea typeface="Calibri"/>
                <a:cs typeface="Arial"/>
              </a:rPr>
              <a:t/>
            </a:r>
            <a:br>
              <a:rPr sz="2000" smtClean="0">
                <a:solidFill>
                  <a:schemeClr val="tx1">
                    <a:lumMod val="95000"/>
                    <a:lumOff val="5000"/>
                  </a:schemeClr>
                </a:solidFill>
                <a:ea typeface="Calibri"/>
                <a:cs typeface="Arial"/>
              </a:rPr>
            </a:br>
            <a:r>
              <a:rPr lang="en-US" sz="2000" b="1" dirty="0">
                <a:solidFill>
                  <a:schemeClr val="tx1">
                    <a:lumMod val="95000"/>
                    <a:lumOff val="5000"/>
                  </a:schemeClr>
                </a:solidFill>
                <a:ea typeface="Calibri"/>
                <a:cs typeface="Arial"/>
              </a:rPr>
              <a:t/>
            </a:r>
            <a:br>
              <a:rPr lang="en-US" sz="2000" b="1" dirty="0">
                <a:solidFill>
                  <a:schemeClr val="tx1">
                    <a:lumMod val="95000"/>
                    <a:lumOff val="5000"/>
                  </a:schemeClr>
                </a:solidFill>
                <a:ea typeface="Calibri"/>
                <a:cs typeface="Arial"/>
              </a:rPr>
            </a:br>
            <a:r>
              <a:rPr lang="fa-IR" sz="2000" b="1" dirty="0" smtClean="0">
                <a:solidFill>
                  <a:schemeClr val="tx1">
                    <a:lumMod val="95000"/>
                    <a:lumOff val="5000"/>
                  </a:schemeClr>
                </a:solidFill>
                <a:ea typeface="Calibri"/>
                <a:cs typeface="Arial"/>
              </a:rPr>
              <a:t/>
            </a:r>
            <a:br>
              <a:rPr lang="fa-IR" sz="2000" b="1" dirty="0" smtClean="0">
                <a:solidFill>
                  <a:schemeClr val="tx1">
                    <a:lumMod val="95000"/>
                    <a:lumOff val="5000"/>
                  </a:schemeClr>
                </a:solidFill>
                <a:ea typeface="Calibri"/>
                <a:cs typeface="Arial"/>
              </a:rPr>
            </a:br>
            <a:r>
              <a:rPr sz="2000" b="1" smtClean="0">
                <a:solidFill>
                  <a:schemeClr val="tx1">
                    <a:lumMod val="95000"/>
                    <a:lumOff val="5000"/>
                  </a:schemeClr>
                </a:solidFill>
                <a:ea typeface="Calibri"/>
                <a:cs typeface="Arial"/>
              </a:rPr>
              <a:t/>
            </a:r>
            <a:br>
              <a:rPr sz="2000" b="1" smtClean="0">
                <a:solidFill>
                  <a:schemeClr val="tx1">
                    <a:lumMod val="95000"/>
                    <a:lumOff val="5000"/>
                  </a:schemeClr>
                </a:solidFill>
                <a:ea typeface="Calibri"/>
                <a:cs typeface="Arial"/>
              </a:rPr>
            </a:br>
            <a:r>
              <a:rPr sz="2000" b="1" u="sng" smtClean="0"/>
              <a:t>dehghan.k@umsu.ac.i</a:t>
            </a:r>
            <a:r>
              <a:rPr sz="2000" b="1" smtClean="0">
                <a:solidFill>
                  <a:schemeClr val="tx1">
                    <a:lumMod val="95000"/>
                    <a:lumOff val="5000"/>
                  </a:schemeClr>
                </a:solidFill>
                <a:ea typeface="Calibri"/>
                <a:cs typeface="Arial"/>
              </a:rPr>
              <a:t/>
            </a:r>
            <a:br>
              <a:rPr sz="2000" b="1" smtClean="0">
                <a:solidFill>
                  <a:schemeClr val="tx1">
                    <a:lumMod val="95000"/>
                    <a:lumOff val="5000"/>
                  </a:schemeClr>
                </a:solidFill>
                <a:ea typeface="Calibri"/>
                <a:cs typeface="Arial"/>
              </a:rPr>
            </a:br>
            <a:r>
              <a:rPr lang="fa-IR" sz="2000" b="1" dirty="0" smtClean="0">
                <a:solidFill>
                  <a:schemeClr val="tx1">
                    <a:lumMod val="95000"/>
                    <a:lumOff val="5000"/>
                  </a:schemeClr>
                </a:solidFill>
                <a:ea typeface="Calibri"/>
                <a:cs typeface="Arial"/>
              </a:rPr>
              <a:t/>
            </a:r>
            <a:br>
              <a:rPr lang="fa-IR" sz="2000" b="1" dirty="0" smtClean="0">
                <a:solidFill>
                  <a:schemeClr val="tx1">
                    <a:lumMod val="95000"/>
                    <a:lumOff val="5000"/>
                  </a:schemeClr>
                </a:solidFill>
                <a:ea typeface="Calibri"/>
                <a:cs typeface="Arial"/>
              </a:rPr>
            </a:br>
            <a:r>
              <a:rPr lang="en-US" sz="2000" b="1" dirty="0" smtClean="0">
                <a:solidFill>
                  <a:schemeClr val="tx1">
                    <a:lumMod val="95000"/>
                    <a:lumOff val="5000"/>
                  </a:schemeClr>
                </a:solidFill>
                <a:effectLst/>
                <a:latin typeface="Times New Roman"/>
                <a:ea typeface="Calibri"/>
                <a:cs typeface="Arial"/>
              </a:rPr>
              <a:t> Sex: Male                    Date of Birth: </a:t>
            </a:r>
            <a:r>
              <a:rPr sz="2000" b="1" smtClean="0">
                <a:solidFill>
                  <a:schemeClr val="tx1">
                    <a:lumMod val="95000"/>
                    <a:lumOff val="5000"/>
                  </a:schemeClr>
                </a:solidFill>
                <a:latin typeface="Times New Roman"/>
                <a:ea typeface="Calibri"/>
                <a:cs typeface="Arial"/>
              </a:rPr>
              <a:t>1974/08/23</a:t>
            </a:r>
            <a:r>
              <a:rPr lang="en-US" sz="2000" b="1" dirty="0" smtClean="0">
                <a:solidFill>
                  <a:schemeClr val="tx1">
                    <a:lumMod val="95000"/>
                    <a:lumOff val="5000"/>
                  </a:schemeClr>
                </a:solidFill>
                <a:effectLst/>
                <a:latin typeface="Times New Roman"/>
                <a:ea typeface="Calibri"/>
                <a:cs typeface="Arial"/>
              </a:rPr>
              <a:t>               Place of Birth: </a:t>
            </a:r>
            <a:r>
              <a:rPr lang="en-US" sz="2000" b="1" dirty="0" err="1" smtClean="0">
                <a:solidFill>
                  <a:schemeClr val="tx1">
                    <a:lumMod val="95000"/>
                    <a:lumOff val="5000"/>
                  </a:schemeClr>
                </a:solidFill>
                <a:effectLst/>
                <a:latin typeface="Times New Roman"/>
                <a:ea typeface="Calibri"/>
                <a:cs typeface="Arial"/>
              </a:rPr>
              <a:t>Urmia</a:t>
            </a:r>
            <a:r>
              <a:rPr lang="en-US" sz="2000" b="1" dirty="0" smtClean="0">
                <a:solidFill>
                  <a:schemeClr val="tx1">
                    <a:lumMod val="95000"/>
                    <a:lumOff val="5000"/>
                  </a:schemeClr>
                </a:solidFill>
                <a:effectLst/>
                <a:latin typeface="Times New Roman"/>
                <a:ea typeface="Calibri"/>
                <a:cs typeface="Arial"/>
              </a:rPr>
              <a:t> </a:t>
            </a:r>
            <a:r>
              <a:rPr lang="en-US" sz="2000" b="1" dirty="0">
                <a:solidFill>
                  <a:schemeClr val="tx1">
                    <a:lumMod val="95000"/>
                    <a:lumOff val="5000"/>
                  </a:schemeClr>
                </a:solidFill>
                <a:ea typeface="Calibri"/>
                <a:cs typeface="Arial"/>
              </a:rPr>
              <a:t/>
            </a:r>
            <a:br>
              <a:rPr lang="en-US" sz="2000" b="1" dirty="0">
                <a:solidFill>
                  <a:schemeClr val="tx1">
                    <a:lumMod val="95000"/>
                    <a:lumOff val="5000"/>
                  </a:schemeClr>
                </a:solidFill>
                <a:ea typeface="Calibri"/>
                <a:cs typeface="Arial"/>
              </a:rPr>
            </a:br>
            <a:r>
              <a:rPr lang="en-US" sz="2000" b="1" dirty="0" smtClean="0">
                <a:solidFill>
                  <a:schemeClr val="tx1">
                    <a:lumMod val="95000"/>
                    <a:lumOff val="5000"/>
                  </a:schemeClr>
                </a:solidFill>
                <a:effectLst/>
                <a:latin typeface="Times New Roman"/>
                <a:ea typeface="Calibri"/>
                <a:cs typeface="Arial"/>
              </a:rPr>
              <a:t>Province and City of Residence: West  </a:t>
            </a:r>
            <a:r>
              <a:rPr lang="en-US" sz="2000" b="1" dirty="0" err="1" smtClean="0">
                <a:solidFill>
                  <a:schemeClr val="tx1">
                    <a:lumMod val="95000"/>
                    <a:lumOff val="5000"/>
                  </a:schemeClr>
                </a:solidFill>
                <a:effectLst/>
                <a:latin typeface="Times New Roman"/>
                <a:ea typeface="Calibri"/>
                <a:cs typeface="Arial"/>
              </a:rPr>
              <a:t>Azarbayjan</a:t>
            </a:r>
            <a:r>
              <a:rPr lang="en-US" sz="2000" b="1" dirty="0" smtClean="0">
                <a:solidFill>
                  <a:schemeClr val="tx1">
                    <a:lumMod val="95000"/>
                    <a:lumOff val="5000"/>
                  </a:schemeClr>
                </a:solidFill>
                <a:effectLst/>
                <a:latin typeface="Times New Roman"/>
                <a:ea typeface="Calibri"/>
                <a:cs typeface="Arial"/>
              </a:rPr>
              <a:t> , </a:t>
            </a:r>
            <a:r>
              <a:rPr lang="en-US" sz="2000" b="1" dirty="0" err="1" smtClean="0">
                <a:solidFill>
                  <a:schemeClr val="tx1">
                    <a:lumMod val="95000"/>
                    <a:lumOff val="5000"/>
                  </a:schemeClr>
                </a:solidFill>
                <a:effectLst/>
                <a:latin typeface="Times New Roman"/>
                <a:ea typeface="Calibri"/>
                <a:cs typeface="Arial"/>
              </a:rPr>
              <a:t>Urmia</a:t>
            </a:r>
            <a:r>
              <a:rPr lang="en-US" sz="2000" b="1" dirty="0" smtClean="0">
                <a:solidFill>
                  <a:schemeClr val="tx1">
                    <a:lumMod val="95000"/>
                    <a:lumOff val="5000"/>
                  </a:schemeClr>
                </a:solidFill>
                <a:effectLst/>
                <a:latin typeface="Times New Roman"/>
                <a:ea typeface="Calibri"/>
                <a:cs typeface="Arial"/>
              </a:rPr>
              <a:t>  </a:t>
            </a:r>
            <a:r>
              <a:rPr lang="en-US" sz="2000" b="1" dirty="0">
                <a:solidFill>
                  <a:schemeClr val="tx1">
                    <a:lumMod val="95000"/>
                    <a:lumOff val="5000"/>
                  </a:schemeClr>
                </a:solidFill>
                <a:ea typeface="Calibri"/>
                <a:cs typeface="Arial"/>
              </a:rPr>
              <a:t/>
            </a:r>
            <a:br>
              <a:rPr lang="en-US" sz="2000" b="1" dirty="0">
                <a:solidFill>
                  <a:schemeClr val="tx1">
                    <a:lumMod val="95000"/>
                    <a:lumOff val="5000"/>
                  </a:schemeClr>
                </a:solidFill>
                <a:ea typeface="Calibri"/>
                <a:cs typeface="Arial"/>
              </a:rPr>
            </a:br>
            <a:r>
              <a:rPr lang="en-US" sz="2000" b="1" dirty="0" smtClean="0">
                <a:solidFill>
                  <a:schemeClr val="tx1">
                    <a:lumMod val="95000"/>
                    <a:lumOff val="5000"/>
                  </a:schemeClr>
                </a:solidFill>
                <a:effectLst/>
                <a:latin typeface="Times New Roman"/>
                <a:ea typeface="Calibri"/>
                <a:cs typeface="Arial"/>
              </a:rPr>
              <a:t>Address: No.8, 2nd alley , </a:t>
            </a:r>
            <a:r>
              <a:rPr lang="en-US" sz="2000" b="1" dirty="0" err="1" smtClean="0">
                <a:solidFill>
                  <a:schemeClr val="tx1">
                    <a:lumMod val="95000"/>
                    <a:lumOff val="5000"/>
                  </a:schemeClr>
                </a:solidFill>
                <a:effectLst/>
                <a:latin typeface="Times New Roman"/>
                <a:ea typeface="Calibri"/>
                <a:cs typeface="Arial"/>
              </a:rPr>
              <a:t>Adalat</a:t>
            </a:r>
            <a:r>
              <a:rPr lang="en-US" sz="2000" b="1" dirty="0" smtClean="0">
                <a:solidFill>
                  <a:schemeClr val="tx1">
                    <a:lumMod val="95000"/>
                    <a:lumOff val="5000"/>
                  </a:schemeClr>
                </a:solidFill>
                <a:effectLst/>
                <a:latin typeface="Times New Roman"/>
                <a:ea typeface="Calibri"/>
                <a:cs typeface="Arial"/>
              </a:rPr>
              <a:t> </a:t>
            </a:r>
            <a:r>
              <a:rPr lang="en-US" sz="2000" b="1" dirty="0" err="1" smtClean="0">
                <a:solidFill>
                  <a:schemeClr val="tx1">
                    <a:lumMod val="95000"/>
                    <a:lumOff val="5000"/>
                  </a:schemeClr>
                </a:solidFill>
                <a:effectLst/>
                <a:latin typeface="Times New Roman"/>
                <a:ea typeface="Calibri"/>
                <a:cs typeface="Arial"/>
              </a:rPr>
              <a:t>Blvd.Urmia</a:t>
            </a:r>
            <a:r>
              <a:rPr lang="en-US" sz="2000" b="1" dirty="0" smtClean="0">
                <a:solidFill>
                  <a:schemeClr val="tx1">
                    <a:lumMod val="95000"/>
                    <a:lumOff val="5000"/>
                  </a:schemeClr>
                </a:solidFill>
                <a:effectLst/>
                <a:latin typeface="Times New Roman"/>
                <a:ea typeface="Calibri"/>
                <a:cs typeface="Arial"/>
              </a:rPr>
              <a:t>  , </a:t>
            </a:r>
            <a:r>
              <a:rPr lang="en-US" sz="2000" b="1" dirty="0" err="1" smtClean="0">
                <a:solidFill>
                  <a:schemeClr val="tx1">
                    <a:lumMod val="95000"/>
                    <a:lumOff val="5000"/>
                  </a:schemeClr>
                </a:solidFill>
                <a:effectLst/>
                <a:latin typeface="Times New Roman"/>
                <a:ea typeface="Calibri"/>
                <a:cs typeface="Arial"/>
              </a:rPr>
              <a:t>WestAzarbayjan</a:t>
            </a:r>
            <a:r>
              <a:rPr lang="en-US" sz="2000" b="1" dirty="0" smtClean="0">
                <a:solidFill>
                  <a:schemeClr val="tx1">
                    <a:lumMod val="95000"/>
                    <a:lumOff val="5000"/>
                  </a:schemeClr>
                </a:solidFill>
                <a:effectLst/>
                <a:latin typeface="Times New Roman"/>
                <a:ea typeface="Calibri"/>
                <a:cs typeface="Arial"/>
              </a:rPr>
              <a:t> , Iran.</a:t>
            </a:r>
            <a:r>
              <a:rPr lang="en-US" sz="2000" b="1" dirty="0">
                <a:solidFill>
                  <a:schemeClr val="tx1">
                    <a:lumMod val="95000"/>
                    <a:lumOff val="5000"/>
                  </a:schemeClr>
                </a:solidFill>
                <a:ea typeface="Calibri"/>
                <a:cs typeface="Arial"/>
              </a:rPr>
              <a:t/>
            </a:r>
            <a:br>
              <a:rPr lang="en-US" sz="2000" b="1" dirty="0">
                <a:solidFill>
                  <a:schemeClr val="tx1">
                    <a:lumMod val="95000"/>
                    <a:lumOff val="5000"/>
                  </a:schemeClr>
                </a:solidFill>
                <a:ea typeface="Calibri"/>
                <a:cs typeface="Arial"/>
              </a:rPr>
            </a:br>
            <a:r>
              <a:rPr lang="en-US" sz="2000" b="1" dirty="0" smtClean="0">
                <a:solidFill>
                  <a:schemeClr val="tx1">
                    <a:lumMod val="95000"/>
                    <a:lumOff val="5000"/>
                  </a:schemeClr>
                </a:solidFill>
                <a:effectLst/>
                <a:latin typeface="Times New Roman"/>
                <a:ea typeface="Calibri"/>
                <a:cs typeface="Arial"/>
              </a:rPr>
              <a:t> Tel.: +989144468267 </a:t>
            </a:r>
            <a:r>
              <a:rPr lang="fa-IR" sz="2000" b="1" dirty="0">
                <a:solidFill>
                  <a:schemeClr val="tx1">
                    <a:lumMod val="95000"/>
                    <a:lumOff val="5000"/>
                  </a:schemeClr>
                </a:solidFill>
                <a:ea typeface="Calibri"/>
                <a:cs typeface="Arial"/>
              </a:rPr>
              <a:t/>
            </a:r>
            <a:br>
              <a:rPr lang="fa-IR" sz="2000" b="1" dirty="0">
                <a:solidFill>
                  <a:schemeClr val="tx1">
                    <a:lumMod val="95000"/>
                    <a:lumOff val="5000"/>
                  </a:schemeClr>
                </a:solidFill>
                <a:ea typeface="Calibri"/>
                <a:cs typeface="Arial"/>
              </a:rPr>
            </a:br>
            <a:r>
              <a:rPr lang="en-US" sz="2000" b="1" dirty="0" smtClean="0">
                <a:solidFill>
                  <a:schemeClr val="tx1">
                    <a:lumMod val="95000"/>
                    <a:lumOff val="5000"/>
                  </a:schemeClr>
                </a:solidFill>
                <a:effectLst/>
                <a:latin typeface="Times New Roman"/>
                <a:ea typeface="Calibri"/>
                <a:cs typeface="Arial"/>
              </a:rPr>
              <a:t>Email: </a:t>
            </a:r>
            <a:r>
              <a:rPr sz="2000" smtClean="0">
                <a:solidFill>
                  <a:schemeClr val="tx1">
                    <a:lumMod val="95000"/>
                    <a:lumOff val="5000"/>
                  </a:schemeClr>
                </a:solidFill>
              </a:rPr>
              <a:t> </a:t>
            </a:r>
            <a:r>
              <a:rPr sz="2400" b="1" smtClean="0">
                <a:solidFill>
                  <a:schemeClr val="tx1">
                    <a:lumMod val="95000"/>
                    <a:lumOff val="5000"/>
                  </a:schemeClr>
                </a:solidFill>
                <a:latin typeface="+mn-lt"/>
                <a:hlinkClick r:id="rId3"/>
              </a:rPr>
              <a:t>dehghan.k@umsu.ac.ir</a:t>
            </a:r>
            <a:r>
              <a:rPr lang="en-US" sz="2000" b="1" dirty="0">
                <a:solidFill>
                  <a:schemeClr val="tx1">
                    <a:lumMod val="95000"/>
                    <a:lumOff val="5000"/>
                  </a:schemeClr>
                </a:solidFill>
                <a:ea typeface="Calibri"/>
                <a:cs typeface="Arial"/>
              </a:rPr>
              <a:t/>
            </a:r>
            <a:br>
              <a:rPr lang="en-US" sz="2000" b="1" dirty="0">
                <a:solidFill>
                  <a:schemeClr val="tx1">
                    <a:lumMod val="95000"/>
                    <a:lumOff val="5000"/>
                  </a:schemeClr>
                </a:solidFill>
                <a:ea typeface="Calibri"/>
                <a:cs typeface="Arial"/>
              </a:rPr>
            </a:br>
            <a:r>
              <a:rPr lang="en-US" sz="2000" dirty="0">
                <a:solidFill>
                  <a:schemeClr val="tx1">
                    <a:lumMod val="95000"/>
                    <a:lumOff val="5000"/>
                  </a:schemeClr>
                </a:solidFill>
                <a:ea typeface="Calibri"/>
                <a:cs typeface="Arial"/>
              </a:rPr>
              <a:t/>
            </a:r>
            <a:br>
              <a:rPr lang="en-US" sz="2000" dirty="0">
                <a:solidFill>
                  <a:schemeClr val="tx1">
                    <a:lumMod val="95000"/>
                    <a:lumOff val="5000"/>
                  </a:schemeClr>
                </a:solidFill>
                <a:ea typeface="Calibri"/>
                <a:cs typeface="Arial"/>
              </a:rPr>
            </a:br>
            <a:endParaRPr lang="fa-IR" sz="2000" dirty="0">
              <a:solidFill>
                <a:schemeClr val="tx1">
                  <a:lumMod val="95000"/>
                  <a:lumOff val="5000"/>
                </a:schemeClr>
              </a:solidFill>
            </a:endParaRPr>
          </a:p>
        </p:txBody>
      </p:sp>
      <p:pic>
        <p:nvPicPr>
          <p:cNvPr id="1026" name="Picture 2" descr="C:\Users\IT\Desktop\د.دهقان.jpg"/>
          <p:cNvPicPr>
            <a:picLocks noChangeAspect="1" noChangeArrowheads="1"/>
          </p:cNvPicPr>
          <p:nvPr/>
        </p:nvPicPr>
        <p:blipFill>
          <a:blip r:embed="rId4"/>
          <a:srcRect/>
          <a:stretch>
            <a:fillRect/>
          </a:stretch>
        </p:blipFill>
        <p:spPr bwMode="auto">
          <a:xfrm>
            <a:off x="453188" y="3124200"/>
            <a:ext cx="1299411" cy="1371600"/>
          </a:xfrm>
          <a:prstGeom prst="rect">
            <a:avLst/>
          </a:prstGeom>
          <a:noFill/>
        </p:spPr>
      </p:pic>
    </p:spTree>
    <p:extLst>
      <p:ext uri="{BB962C8B-B14F-4D97-AF65-F5344CB8AC3E}">
        <p14:creationId xmlns="" xmlns:p14="http://schemas.microsoft.com/office/powerpoint/2010/main" val="187649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0"/>
            <a:ext cx="8534400" cy="513986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l"/>
            <a:r>
              <a:rPr lang="en-US" sz="3600" b="1" dirty="0" smtClean="0">
                <a:solidFill>
                  <a:schemeClr val="tx1">
                    <a:lumMod val="65000"/>
                    <a:lumOff val="35000"/>
                  </a:schemeClr>
                </a:solidFill>
                <a:latin typeface="Times New Roman"/>
                <a:ea typeface="Calibri"/>
                <a:cs typeface="Arial"/>
              </a:rPr>
              <a:t>Education: </a:t>
            </a:r>
            <a:r>
              <a:rPr lang="en-US" sz="3600" b="1" dirty="0" smtClean="0">
                <a:solidFill>
                  <a:schemeClr val="tx1">
                    <a:lumMod val="65000"/>
                    <a:lumOff val="35000"/>
                  </a:schemeClr>
                </a:solidFill>
                <a:ea typeface="Calibri"/>
                <a:cs typeface="Arial"/>
              </a:rPr>
              <a:t/>
            </a:r>
            <a:br>
              <a:rPr lang="en-US" sz="3600" b="1" dirty="0" smtClean="0">
                <a:solidFill>
                  <a:schemeClr val="tx1">
                    <a:lumMod val="65000"/>
                    <a:lumOff val="35000"/>
                  </a:schemeClr>
                </a:solidFill>
                <a:ea typeface="Calibri"/>
                <a:cs typeface="Arial"/>
              </a:rPr>
            </a:br>
            <a:r>
              <a:rPr lang="en-US" sz="3600" b="1" dirty="0" smtClean="0">
                <a:solidFill>
                  <a:schemeClr val="tx1">
                    <a:lumMod val="65000"/>
                    <a:lumOff val="35000"/>
                  </a:schemeClr>
                </a:solidFill>
                <a:latin typeface="Times New Roman"/>
                <a:ea typeface="Calibri"/>
                <a:cs typeface="Arial"/>
              </a:rPr>
              <a:t>Associate professor of Neonatology, Faculty of medicine ,  </a:t>
            </a:r>
            <a:r>
              <a:rPr lang="en-US" sz="3600" b="1" dirty="0" err="1" smtClean="0">
                <a:solidFill>
                  <a:schemeClr val="tx1">
                    <a:lumMod val="65000"/>
                    <a:lumOff val="35000"/>
                  </a:schemeClr>
                </a:solidFill>
                <a:latin typeface="Times New Roman"/>
                <a:ea typeface="Calibri"/>
                <a:cs typeface="Arial"/>
              </a:rPr>
              <a:t>Urmia</a:t>
            </a:r>
            <a:r>
              <a:rPr lang="en-US" sz="3600" b="1" dirty="0" smtClean="0">
                <a:solidFill>
                  <a:schemeClr val="tx1">
                    <a:lumMod val="65000"/>
                    <a:lumOff val="35000"/>
                  </a:schemeClr>
                </a:solidFill>
                <a:latin typeface="Times New Roman"/>
                <a:ea typeface="Calibri"/>
                <a:cs typeface="Arial"/>
              </a:rPr>
              <a:t> university of medical sciences (UMSU). </a:t>
            </a:r>
            <a:r>
              <a:rPr lang="en-US" sz="3600" b="1" dirty="0" smtClean="0">
                <a:solidFill>
                  <a:schemeClr val="tx1">
                    <a:lumMod val="65000"/>
                    <a:lumOff val="35000"/>
                  </a:schemeClr>
                </a:solidFill>
                <a:ea typeface="Calibri"/>
                <a:cs typeface="Arial"/>
              </a:rPr>
              <a:t/>
            </a:r>
            <a:br>
              <a:rPr lang="en-US" sz="3600" b="1" dirty="0" smtClean="0">
                <a:solidFill>
                  <a:schemeClr val="tx1">
                    <a:lumMod val="65000"/>
                    <a:lumOff val="35000"/>
                  </a:schemeClr>
                </a:solidFill>
                <a:ea typeface="Calibri"/>
                <a:cs typeface="Arial"/>
              </a:rPr>
            </a:br>
            <a:r>
              <a:rPr lang="en-US" sz="3600" b="1" dirty="0" smtClean="0">
                <a:solidFill>
                  <a:schemeClr val="tx1">
                    <a:lumMod val="65000"/>
                    <a:lumOff val="35000"/>
                  </a:schemeClr>
                </a:solidFill>
                <a:latin typeface="Times New Roman"/>
                <a:ea typeface="Calibri"/>
                <a:cs typeface="Arial"/>
              </a:rPr>
              <a:t>Graduated from </a:t>
            </a:r>
            <a:r>
              <a:rPr lang="en-US" sz="3600" b="1" dirty="0" err="1" smtClean="0">
                <a:solidFill>
                  <a:schemeClr val="tx1">
                    <a:lumMod val="65000"/>
                    <a:lumOff val="35000"/>
                  </a:schemeClr>
                </a:solidFill>
                <a:latin typeface="Times New Roman"/>
                <a:ea typeface="Calibri"/>
                <a:cs typeface="Arial"/>
              </a:rPr>
              <a:t>Shahid</a:t>
            </a:r>
            <a:r>
              <a:rPr lang="en-US" sz="3600" b="1" dirty="0" smtClean="0">
                <a:solidFill>
                  <a:schemeClr val="tx1">
                    <a:lumMod val="65000"/>
                    <a:lumOff val="35000"/>
                  </a:schemeClr>
                </a:solidFill>
                <a:latin typeface="Times New Roman"/>
                <a:ea typeface="Calibri"/>
                <a:cs typeface="Arial"/>
              </a:rPr>
              <a:t> </a:t>
            </a:r>
            <a:r>
              <a:rPr lang="en-US" sz="3600" b="1" dirty="0" err="1" smtClean="0">
                <a:solidFill>
                  <a:schemeClr val="tx1">
                    <a:lumMod val="65000"/>
                    <a:lumOff val="35000"/>
                  </a:schemeClr>
                </a:solidFill>
                <a:latin typeface="Times New Roman"/>
                <a:ea typeface="Calibri"/>
                <a:cs typeface="Arial"/>
              </a:rPr>
              <a:t>Beheshti</a:t>
            </a:r>
            <a:r>
              <a:rPr lang="en-US" sz="3600" b="1" dirty="0" smtClean="0">
                <a:solidFill>
                  <a:schemeClr val="tx1">
                    <a:lumMod val="65000"/>
                    <a:lumOff val="35000"/>
                  </a:schemeClr>
                </a:solidFill>
                <a:latin typeface="Times New Roman"/>
                <a:ea typeface="Calibri"/>
                <a:cs typeface="Arial"/>
              </a:rPr>
              <a:t> university of medical sciences, Tehran, Iran in the year 2013. </a:t>
            </a:r>
            <a:r>
              <a:rPr lang="en-US" sz="3600" b="1" dirty="0" smtClean="0">
                <a:solidFill>
                  <a:schemeClr val="tx1">
                    <a:lumMod val="65000"/>
                    <a:lumOff val="35000"/>
                  </a:schemeClr>
                </a:solidFill>
                <a:ea typeface="Calibri"/>
                <a:cs typeface="Arial"/>
              </a:rPr>
              <a:t/>
            </a:r>
            <a:br>
              <a:rPr lang="en-US" sz="3600" b="1" dirty="0" smtClean="0">
                <a:solidFill>
                  <a:schemeClr val="tx1">
                    <a:lumMod val="65000"/>
                    <a:lumOff val="35000"/>
                  </a:schemeClr>
                </a:solidFill>
                <a:ea typeface="Calibri"/>
                <a:cs typeface="Arial"/>
              </a:rPr>
            </a:br>
            <a:r>
              <a:rPr lang="en-US" sz="3600" b="1" dirty="0" smtClean="0">
                <a:solidFill>
                  <a:schemeClr val="tx1">
                    <a:lumMod val="65000"/>
                    <a:lumOff val="35000"/>
                  </a:schemeClr>
                </a:solidFill>
                <a:latin typeface="Times New Roman"/>
                <a:ea typeface="Calibri"/>
                <a:cs typeface="Arial"/>
              </a:rPr>
              <a:t>Pediatrician graduated from </a:t>
            </a:r>
            <a:r>
              <a:rPr lang="en-US" sz="3600" b="1" dirty="0" err="1" smtClean="0">
                <a:solidFill>
                  <a:schemeClr val="tx1">
                    <a:lumMod val="65000"/>
                    <a:lumOff val="35000"/>
                  </a:schemeClr>
                </a:solidFill>
                <a:latin typeface="Times New Roman"/>
                <a:ea typeface="Calibri"/>
                <a:cs typeface="Arial"/>
              </a:rPr>
              <a:t>Urmia</a:t>
            </a:r>
            <a:r>
              <a:rPr lang="en-US" sz="3600" b="1" dirty="0" smtClean="0">
                <a:solidFill>
                  <a:schemeClr val="tx1">
                    <a:lumMod val="65000"/>
                    <a:lumOff val="35000"/>
                  </a:schemeClr>
                </a:solidFill>
                <a:latin typeface="Times New Roman"/>
                <a:ea typeface="Calibri"/>
                <a:cs typeface="Arial"/>
              </a:rPr>
              <a:t> university of medical sciences, </a:t>
            </a:r>
            <a:r>
              <a:rPr lang="en-US" sz="3600" b="1" dirty="0" err="1" smtClean="0">
                <a:solidFill>
                  <a:schemeClr val="tx1">
                    <a:lumMod val="65000"/>
                    <a:lumOff val="35000"/>
                  </a:schemeClr>
                </a:solidFill>
                <a:latin typeface="Times New Roman"/>
                <a:ea typeface="Calibri"/>
                <a:cs typeface="Arial"/>
              </a:rPr>
              <a:t>Urmia</a:t>
            </a:r>
            <a:r>
              <a:rPr lang="en-US" sz="3600" b="1" dirty="0" smtClean="0">
                <a:solidFill>
                  <a:schemeClr val="tx1">
                    <a:lumMod val="65000"/>
                    <a:lumOff val="35000"/>
                  </a:schemeClr>
                </a:solidFill>
                <a:latin typeface="Times New Roman"/>
                <a:ea typeface="Calibri"/>
                <a:cs typeface="Arial"/>
              </a:rPr>
              <a:t>, Iran</a:t>
            </a:r>
            <a:r>
              <a:rPr lang="en-US" sz="4000" b="1" dirty="0" smtClean="0">
                <a:latin typeface="Times New Roman"/>
                <a:ea typeface="Calibri"/>
                <a:cs typeface="Arial"/>
              </a:rPr>
              <a:t> </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2766611017"/>
              </p:ext>
            </p:extLst>
          </p:nvPr>
        </p:nvGraphicFramePr>
        <p:xfrm>
          <a:off x="685800" y="873645"/>
          <a:ext cx="8007424" cy="3505200"/>
        </p:xfrm>
        <a:graphic>
          <a:graphicData uri="http://schemas.openxmlformats.org/drawingml/2006/table">
            <a:tbl>
              <a:tblPr firstRow="1" firstCol="1" bandRow="1">
                <a:tableStyleId>{0505E3EF-67EA-436B-97B2-0124C06EBD24}</a:tableStyleId>
              </a:tblPr>
              <a:tblGrid>
                <a:gridCol w="3232132"/>
                <a:gridCol w="1327482"/>
                <a:gridCol w="3447810"/>
              </a:tblGrid>
              <a:tr h="650355">
                <a:tc>
                  <a:txBody>
                    <a:bodyPr/>
                    <a:lstStyle/>
                    <a:p>
                      <a:pPr algn="ctr">
                        <a:lnSpc>
                          <a:spcPct val="115000"/>
                        </a:lnSpc>
                        <a:spcAft>
                          <a:spcPts val="0"/>
                        </a:spcAft>
                      </a:pPr>
                      <a:endParaRPr lang="en-US" sz="2000" dirty="0" smtClean="0">
                        <a:effectLst/>
                      </a:endParaRPr>
                    </a:p>
                    <a:p>
                      <a:pPr algn="ctr">
                        <a:lnSpc>
                          <a:spcPct val="115000"/>
                        </a:lnSpc>
                        <a:spcAft>
                          <a:spcPts val="0"/>
                        </a:spcAft>
                      </a:pPr>
                      <a:r>
                        <a:rPr lang="en-US" sz="2000" dirty="0" smtClean="0">
                          <a:effectLst/>
                        </a:rPr>
                        <a:t>Organization</a:t>
                      </a:r>
                      <a:endParaRPr lang="en-US" sz="2000" dirty="0">
                        <a:effectLst/>
                      </a:endParaRPr>
                    </a:p>
                    <a:p>
                      <a:pPr algn="ctr">
                        <a:lnSpc>
                          <a:spcPct val="115000"/>
                        </a:lnSpc>
                        <a:spcAft>
                          <a:spcPts val="0"/>
                        </a:spcAft>
                      </a:pPr>
                      <a:r>
                        <a:rPr lang="en-US" sz="2000" dirty="0">
                          <a:effectLst/>
                        </a:rPr>
                        <a:t> </a:t>
                      </a:r>
                      <a:endParaRPr lang="en-US" sz="2000" b="1" dirty="0">
                        <a:effectLst/>
                        <a:latin typeface="+mn-lt"/>
                        <a:ea typeface="Calibri"/>
                        <a:cs typeface="Arial"/>
                      </a:endParaRPr>
                    </a:p>
                  </a:txBody>
                  <a:tcPr marL="68580" marR="68580" marT="0" marB="0"/>
                </a:tc>
                <a:tc>
                  <a:txBody>
                    <a:bodyPr/>
                    <a:lstStyle/>
                    <a:p>
                      <a:pPr algn="ctr">
                        <a:lnSpc>
                          <a:spcPct val="115000"/>
                        </a:lnSpc>
                        <a:spcAft>
                          <a:spcPts val="0"/>
                        </a:spcAft>
                      </a:pPr>
                      <a:endParaRPr lang="en-US" sz="1800" dirty="0" smtClean="0">
                        <a:effectLst/>
                      </a:endParaRPr>
                    </a:p>
                    <a:p>
                      <a:pPr algn="ctr">
                        <a:lnSpc>
                          <a:spcPct val="115000"/>
                        </a:lnSpc>
                        <a:spcAft>
                          <a:spcPts val="0"/>
                        </a:spcAft>
                      </a:pPr>
                      <a:r>
                        <a:rPr lang="en-US" sz="1800" dirty="0" smtClean="0">
                          <a:effectLst/>
                        </a:rPr>
                        <a:t>Duration</a:t>
                      </a:r>
                      <a:endParaRPr lang="en-US" sz="1800" dirty="0">
                        <a:effectLst/>
                        <a:latin typeface="+mn-lt"/>
                        <a:ea typeface="Calibri"/>
                        <a:cs typeface="Arial"/>
                      </a:endParaRPr>
                    </a:p>
                  </a:txBody>
                  <a:tcPr marL="68580" marR="68580" marT="0" marB="0"/>
                </a:tc>
                <a:tc>
                  <a:txBody>
                    <a:bodyPr/>
                    <a:lstStyle/>
                    <a:p>
                      <a:pPr algn="ctr">
                        <a:lnSpc>
                          <a:spcPct val="115000"/>
                        </a:lnSpc>
                        <a:spcAft>
                          <a:spcPts val="0"/>
                        </a:spcAft>
                      </a:pPr>
                      <a:endParaRPr lang="en-US" sz="2000" dirty="0" smtClean="0">
                        <a:effectLst/>
                      </a:endParaRPr>
                    </a:p>
                    <a:p>
                      <a:pPr algn="ctr">
                        <a:lnSpc>
                          <a:spcPct val="115000"/>
                        </a:lnSpc>
                        <a:spcAft>
                          <a:spcPts val="0"/>
                        </a:spcAft>
                      </a:pPr>
                      <a:r>
                        <a:rPr lang="en-US" sz="2000" dirty="0" smtClean="0">
                          <a:effectLst/>
                        </a:rPr>
                        <a:t>Position</a:t>
                      </a:r>
                    </a:p>
                    <a:p>
                      <a:pPr algn="ctr">
                        <a:lnSpc>
                          <a:spcPct val="115000"/>
                        </a:lnSpc>
                        <a:spcAft>
                          <a:spcPts val="0"/>
                        </a:spcAft>
                      </a:pPr>
                      <a:endParaRPr lang="en-US" sz="2000" dirty="0">
                        <a:effectLst/>
                        <a:latin typeface="+mn-lt"/>
                        <a:ea typeface="Calibri"/>
                        <a:cs typeface="Arial"/>
                      </a:endParaRPr>
                    </a:p>
                  </a:txBody>
                  <a:tcPr marL="68580" marR="68580" marT="0" marB="0"/>
                </a:tc>
              </a:tr>
              <a:tr h="490534">
                <a:tc>
                  <a:txBody>
                    <a:bodyPr/>
                    <a:lstStyle/>
                    <a:p>
                      <a:pPr algn="ctr">
                        <a:lnSpc>
                          <a:spcPct val="115000"/>
                        </a:lnSpc>
                        <a:spcAft>
                          <a:spcPts val="0"/>
                        </a:spcAft>
                      </a:pPr>
                      <a:r>
                        <a:rPr lang="en-US" sz="1400" b="1" dirty="0" err="1">
                          <a:effectLst/>
                        </a:rPr>
                        <a:t>Urmia</a:t>
                      </a:r>
                      <a:r>
                        <a:rPr lang="en-US" sz="1400" b="1" dirty="0">
                          <a:effectLst/>
                        </a:rPr>
                        <a:t> University of Medical Sciences(UMSU)</a:t>
                      </a:r>
                      <a:endParaRPr lang="en-US" sz="1400" b="1" dirty="0">
                        <a:effectLst/>
                        <a:latin typeface="+mj-lt"/>
                        <a:ea typeface="Calibri"/>
                        <a:cs typeface="Arial"/>
                      </a:endParaRPr>
                    </a:p>
                  </a:txBody>
                  <a:tcPr marL="68580" marR="68580" marT="0" marB="0"/>
                </a:tc>
                <a:tc>
                  <a:txBody>
                    <a:bodyPr/>
                    <a:lstStyle/>
                    <a:p>
                      <a:pPr algn="ctr">
                        <a:lnSpc>
                          <a:spcPct val="115000"/>
                        </a:lnSpc>
                        <a:spcAft>
                          <a:spcPts val="0"/>
                        </a:spcAft>
                      </a:pPr>
                      <a:r>
                        <a:rPr lang="en-US" sz="1600" b="1" dirty="0">
                          <a:effectLst/>
                          <a:latin typeface="+mn-lt"/>
                        </a:rPr>
                        <a:t>2006-2007</a:t>
                      </a:r>
                      <a:endParaRPr lang="en-US" sz="1600" b="1" dirty="0">
                        <a:effectLst/>
                        <a:latin typeface="+mn-lt"/>
                        <a:ea typeface="Calibri"/>
                        <a:cs typeface="Arial"/>
                      </a:endParaRPr>
                    </a:p>
                  </a:txBody>
                  <a:tcPr marL="68580" marR="68580" marT="0" marB="0"/>
                </a:tc>
                <a:tc>
                  <a:txBody>
                    <a:bodyPr/>
                    <a:lstStyle/>
                    <a:p>
                      <a:pPr algn="ctr">
                        <a:lnSpc>
                          <a:spcPct val="115000"/>
                        </a:lnSpc>
                        <a:spcAft>
                          <a:spcPts val="0"/>
                        </a:spcAft>
                      </a:pPr>
                      <a:r>
                        <a:rPr lang="en-US" sz="1400" b="1" dirty="0">
                          <a:effectLst/>
                        </a:rPr>
                        <a:t>General </a:t>
                      </a:r>
                      <a:r>
                        <a:rPr lang="en-US" sz="1400" b="1" dirty="0" err="1">
                          <a:effectLst/>
                        </a:rPr>
                        <a:t>Pediatrition</a:t>
                      </a:r>
                      <a:endParaRPr lang="en-US" sz="1400" b="1" dirty="0">
                        <a:effectLst/>
                      </a:endParaRPr>
                    </a:p>
                    <a:p>
                      <a:pPr algn="ctr">
                        <a:lnSpc>
                          <a:spcPct val="115000"/>
                        </a:lnSpc>
                        <a:spcAft>
                          <a:spcPts val="0"/>
                        </a:spcAft>
                      </a:pPr>
                      <a:r>
                        <a:rPr lang="en-US" sz="1400" b="1" dirty="0">
                          <a:effectLst/>
                        </a:rPr>
                        <a:t>Hospital Chief (</a:t>
                      </a:r>
                      <a:r>
                        <a:rPr lang="en-US" sz="1400" b="1" dirty="0" err="1">
                          <a:effectLst/>
                        </a:rPr>
                        <a:t>Maku</a:t>
                      </a:r>
                      <a:r>
                        <a:rPr lang="en-US" sz="1400" b="1" dirty="0">
                          <a:effectLst/>
                        </a:rPr>
                        <a:t> </a:t>
                      </a:r>
                      <a:r>
                        <a:rPr lang="en-US" sz="1400" b="1" dirty="0" err="1">
                          <a:effectLst/>
                        </a:rPr>
                        <a:t>Fajr</a:t>
                      </a:r>
                      <a:r>
                        <a:rPr lang="en-US" sz="1400" b="1" dirty="0">
                          <a:effectLst/>
                        </a:rPr>
                        <a:t> Hospital)</a:t>
                      </a:r>
                      <a:endParaRPr lang="en-US" sz="1400" b="1" dirty="0">
                        <a:effectLst/>
                        <a:latin typeface="+mn-lt"/>
                        <a:ea typeface="Calibri"/>
                        <a:cs typeface="Arial"/>
                      </a:endParaRPr>
                    </a:p>
                  </a:txBody>
                  <a:tcPr marL="68580" marR="68580" marT="0" marB="0"/>
                </a:tc>
              </a:tr>
              <a:tr h="490534">
                <a:tc>
                  <a:txBody>
                    <a:bodyPr/>
                    <a:lstStyle/>
                    <a:p>
                      <a:pPr algn="ctr">
                        <a:lnSpc>
                          <a:spcPct val="115000"/>
                        </a:lnSpc>
                        <a:spcAft>
                          <a:spcPts val="0"/>
                        </a:spcAft>
                      </a:pPr>
                      <a:r>
                        <a:rPr lang="en-US" sz="1400" b="1" dirty="0">
                          <a:effectLst/>
                        </a:rPr>
                        <a:t>UMSU</a:t>
                      </a:r>
                      <a:endParaRPr lang="en-US" sz="1400" b="1" dirty="0">
                        <a:effectLst/>
                        <a:latin typeface="+mj-lt"/>
                        <a:ea typeface="Calibri"/>
                        <a:cs typeface="Arial"/>
                      </a:endParaRPr>
                    </a:p>
                  </a:txBody>
                  <a:tcPr marL="68580" marR="68580" marT="0" marB="0"/>
                </a:tc>
                <a:tc>
                  <a:txBody>
                    <a:bodyPr/>
                    <a:lstStyle/>
                    <a:p>
                      <a:pPr algn="ctr">
                        <a:lnSpc>
                          <a:spcPct val="115000"/>
                        </a:lnSpc>
                        <a:spcAft>
                          <a:spcPts val="0"/>
                        </a:spcAft>
                      </a:pPr>
                      <a:r>
                        <a:rPr lang="en-US" sz="1600" b="1" dirty="0">
                          <a:effectLst/>
                          <a:latin typeface="+mn-lt"/>
                        </a:rPr>
                        <a:t>2007-2010</a:t>
                      </a:r>
                      <a:endParaRPr lang="en-US" sz="1600" b="1" dirty="0">
                        <a:effectLst/>
                        <a:latin typeface="+mn-lt"/>
                        <a:ea typeface="Calibri"/>
                        <a:cs typeface="Arial"/>
                      </a:endParaRPr>
                    </a:p>
                  </a:txBody>
                  <a:tcPr marL="68580" marR="68580" marT="0" marB="0"/>
                </a:tc>
                <a:tc>
                  <a:txBody>
                    <a:bodyPr/>
                    <a:lstStyle/>
                    <a:p>
                      <a:pPr algn="ctr">
                        <a:lnSpc>
                          <a:spcPct val="115000"/>
                        </a:lnSpc>
                        <a:spcAft>
                          <a:spcPts val="0"/>
                        </a:spcAft>
                      </a:pPr>
                      <a:r>
                        <a:rPr lang="en-US" sz="1400" b="1" dirty="0">
                          <a:effectLst/>
                        </a:rPr>
                        <a:t>Vice Chancellor for Public Health at</a:t>
                      </a:r>
                    </a:p>
                    <a:p>
                      <a:pPr algn="ctr">
                        <a:lnSpc>
                          <a:spcPct val="115000"/>
                        </a:lnSpc>
                        <a:spcAft>
                          <a:spcPts val="0"/>
                        </a:spcAft>
                      </a:pPr>
                      <a:r>
                        <a:rPr lang="en-US" sz="1400" b="1" dirty="0">
                          <a:effectLst/>
                        </a:rPr>
                        <a:t>UMSU</a:t>
                      </a:r>
                      <a:endParaRPr lang="en-US" sz="1400" b="1" dirty="0">
                        <a:effectLst/>
                        <a:latin typeface="+mn-lt"/>
                        <a:ea typeface="Calibri"/>
                        <a:cs typeface="Arial"/>
                      </a:endParaRPr>
                    </a:p>
                  </a:txBody>
                  <a:tcPr marL="68580" marR="68580" marT="0" marB="0"/>
                </a:tc>
              </a:tr>
              <a:tr h="490534">
                <a:tc>
                  <a:txBody>
                    <a:bodyPr/>
                    <a:lstStyle/>
                    <a:p>
                      <a:pPr algn="ctr">
                        <a:lnSpc>
                          <a:spcPct val="115000"/>
                        </a:lnSpc>
                        <a:spcAft>
                          <a:spcPts val="0"/>
                        </a:spcAft>
                      </a:pPr>
                      <a:r>
                        <a:rPr lang="en-US" sz="1400" b="1" dirty="0">
                          <a:effectLst/>
                        </a:rPr>
                        <a:t>UMSU</a:t>
                      </a:r>
                      <a:endParaRPr lang="en-US" sz="1400" b="1" dirty="0">
                        <a:effectLst/>
                        <a:latin typeface="+mj-lt"/>
                        <a:ea typeface="Calibri"/>
                        <a:cs typeface="Arial"/>
                      </a:endParaRPr>
                    </a:p>
                  </a:txBody>
                  <a:tcPr marL="68580" marR="68580" marT="0" marB="0"/>
                </a:tc>
                <a:tc>
                  <a:txBody>
                    <a:bodyPr/>
                    <a:lstStyle/>
                    <a:p>
                      <a:pPr algn="ctr">
                        <a:lnSpc>
                          <a:spcPct val="115000"/>
                        </a:lnSpc>
                        <a:spcAft>
                          <a:spcPts val="0"/>
                        </a:spcAft>
                      </a:pPr>
                      <a:r>
                        <a:rPr lang="en-US" sz="1600" b="1" dirty="0">
                          <a:effectLst/>
                          <a:latin typeface="+mn-lt"/>
                        </a:rPr>
                        <a:t>2013-2015</a:t>
                      </a:r>
                      <a:endParaRPr lang="en-US" sz="1600" b="1" dirty="0">
                        <a:effectLst/>
                        <a:latin typeface="+mn-lt"/>
                        <a:ea typeface="Calibri"/>
                        <a:cs typeface="Arial"/>
                      </a:endParaRPr>
                    </a:p>
                  </a:txBody>
                  <a:tcPr marL="68580" marR="68580" marT="0" marB="0"/>
                </a:tc>
                <a:tc>
                  <a:txBody>
                    <a:bodyPr/>
                    <a:lstStyle/>
                    <a:p>
                      <a:pPr algn="ctr">
                        <a:lnSpc>
                          <a:spcPct val="115000"/>
                        </a:lnSpc>
                        <a:spcAft>
                          <a:spcPts val="0"/>
                        </a:spcAft>
                      </a:pPr>
                      <a:r>
                        <a:rPr lang="en-US" sz="1400" b="1" dirty="0">
                          <a:effectLst/>
                        </a:rPr>
                        <a:t>Vice Chancellor for Food and Drug at</a:t>
                      </a:r>
                    </a:p>
                    <a:p>
                      <a:pPr algn="ctr">
                        <a:lnSpc>
                          <a:spcPct val="115000"/>
                        </a:lnSpc>
                        <a:spcAft>
                          <a:spcPts val="0"/>
                        </a:spcAft>
                      </a:pPr>
                      <a:r>
                        <a:rPr lang="en-US" sz="1400" b="1" dirty="0">
                          <a:effectLst/>
                        </a:rPr>
                        <a:t>UMSU</a:t>
                      </a:r>
                      <a:endParaRPr lang="en-US" sz="1400" b="1" dirty="0">
                        <a:effectLst/>
                        <a:latin typeface="+mn-lt"/>
                        <a:ea typeface="Calibri"/>
                        <a:cs typeface="Arial"/>
                      </a:endParaRPr>
                    </a:p>
                  </a:txBody>
                  <a:tcPr marL="68580" marR="68580" marT="0" marB="0"/>
                </a:tc>
              </a:tr>
              <a:tr h="490534">
                <a:tc>
                  <a:txBody>
                    <a:bodyPr/>
                    <a:lstStyle/>
                    <a:p>
                      <a:pPr algn="ctr">
                        <a:lnSpc>
                          <a:spcPct val="115000"/>
                        </a:lnSpc>
                        <a:spcAft>
                          <a:spcPts val="0"/>
                        </a:spcAft>
                      </a:pPr>
                      <a:r>
                        <a:rPr lang="en-US" sz="1400" b="1" dirty="0">
                          <a:effectLst/>
                        </a:rPr>
                        <a:t>UMSU</a:t>
                      </a:r>
                      <a:endParaRPr lang="en-US" sz="1400" b="1" dirty="0">
                        <a:effectLst/>
                        <a:latin typeface="+mj-lt"/>
                        <a:ea typeface="Calibri"/>
                        <a:cs typeface="Arial"/>
                      </a:endParaRPr>
                    </a:p>
                  </a:txBody>
                  <a:tcPr marL="68580" marR="68580" marT="0" marB="0"/>
                </a:tc>
                <a:tc>
                  <a:txBody>
                    <a:bodyPr/>
                    <a:lstStyle/>
                    <a:p>
                      <a:pPr algn="ctr">
                        <a:lnSpc>
                          <a:spcPct val="115000"/>
                        </a:lnSpc>
                        <a:spcAft>
                          <a:spcPts val="0"/>
                        </a:spcAft>
                      </a:pPr>
                      <a:r>
                        <a:rPr lang="en-US" sz="1600" b="1" dirty="0">
                          <a:effectLst/>
                          <a:latin typeface="+mn-lt"/>
                        </a:rPr>
                        <a:t>2017-2018</a:t>
                      </a:r>
                      <a:endParaRPr lang="en-US" sz="1600" b="1" dirty="0">
                        <a:effectLst/>
                        <a:latin typeface="+mn-lt"/>
                        <a:ea typeface="Calibri"/>
                        <a:cs typeface="Arial"/>
                      </a:endParaRPr>
                    </a:p>
                  </a:txBody>
                  <a:tcPr marL="68580" marR="68580" marT="0" marB="0"/>
                </a:tc>
                <a:tc>
                  <a:txBody>
                    <a:bodyPr/>
                    <a:lstStyle/>
                    <a:p>
                      <a:pPr algn="ctr">
                        <a:lnSpc>
                          <a:spcPct val="115000"/>
                        </a:lnSpc>
                        <a:spcAft>
                          <a:spcPts val="0"/>
                        </a:spcAft>
                      </a:pPr>
                      <a:r>
                        <a:rPr lang="en-US" sz="1400" b="1" dirty="0">
                          <a:effectLst/>
                        </a:rPr>
                        <a:t>Deputy for Education at </a:t>
                      </a:r>
                      <a:r>
                        <a:rPr lang="en-US" sz="1400" b="1" dirty="0" err="1">
                          <a:effectLst/>
                        </a:rPr>
                        <a:t>Urmia</a:t>
                      </a:r>
                      <a:r>
                        <a:rPr lang="en-US" sz="1400" b="1" dirty="0">
                          <a:effectLst/>
                        </a:rPr>
                        <a:t> </a:t>
                      </a:r>
                      <a:r>
                        <a:rPr lang="en-US" sz="1400" b="1" dirty="0" err="1">
                          <a:effectLst/>
                        </a:rPr>
                        <a:t>Motahari</a:t>
                      </a:r>
                      <a:r>
                        <a:rPr lang="en-US" sz="1400" b="1" dirty="0">
                          <a:effectLst/>
                        </a:rPr>
                        <a:t> University Hospital</a:t>
                      </a:r>
                      <a:endParaRPr lang="en-US" sz="1400" b="1" dirty="0">
                        <a:effectLst/>
                        <a:latin typeface="+mn-lt"/>
                        <a:ea typeface="Calibri"/>
                        <a:cs typeface="Arial"/>
                      </a:endParaRPr>
                    </a:p>
                  </a:txBody>
                  <a:tcPr marL="68580" marR="68580" marT="0" marB="0"/>
                </a:tc>
              </a:tr>
              <a:tr h="490534">
                <a:tc>
                  <a:txBody>
                    <a:bodyPr/>
                    <a:lstStyle/>
                    <a:p>
                      <a:pPr algn="ctr">
                        <a:lnSpc>
                          <a:spcPct val="115000"/>
                        </a:lnSpc>
                        <a:spcAft>
                          <a:spcPts val="0"/>
                        </a:spcAft>
                      </a:pPr>
                      <a:r>
                        <a:rPr lang="en-US" sz="1400" b="1" dirty="0">
                          <a:effectLst/>
                        </a:rPr>
                        <a:t>UMSU</a:t>
                      </a:r>
                      <a:endParaRPr lang="en-US" sz="1400" b="1" dirty="0">
                        <a:effectLst/>
                        <a:latin typeface="+mj-lt"/>
                        <a:ea typeface="Calibri"/>
                        <a:cs typeface="Arial"/>
                      </a:endParaRPr>
                    </a:p>
                  </a:txBody>
                  <a:tcPr marL="68580" marR="68580" marT="0" marB="0"/>
                </a:tc>
                <a:tc>
                  <a:txBody>
                    <a:bodyPr/>
                    <a:lstStyle/>
                    <a:p>
                      <a:pPr algn="ctr">
                        <a:lnSpc>
                          <a:spcPct val="115000"/>
                        </a:lnSpc>
                        <a:spcAft>
                          <a:spcPts val="0"/>
                        </a:spcAft>
                      </a:pPr>
                      <a:r>
                        <a:rPr lang="en-US" sz="1600" b="1" dirty="0">
                          <a:effectLst/>
                          <a:latin typeface="+mn-lt"/>
                        </a:rPr>
                        <a:t>2019-…</a:t>
                      </a:r>
                      <a:endParaRPr lang="en-US" sz="1600" b="1" dirty="0">
                        <a:effectLst/>
                        <a:latin typeface="+mn-lt"/>
                        <a:ea typeface="Calibri"/>
                        <a:cs typeface="Arial"/>
                      </a:endParaRPr>
                    </a:p>
                  </a:txBody>
                  <a:tcPr marL="68580" marR="68580" marT="0" marB="0"/>
                </a:tc>
                <a:tc>
                  <a:txBody>
                    <a:bodyPr/>
                    <a:lstStyle/>
                    <a:p>
                      <a:pPr algn="ctr">
                        <a:lnSpc>
                          <a:spcPct val="115000"/>
                        </a:lnSpc>
                        <a:spcAft>
                          <a:spcPts val="0"/>
                        </a:spcAft>
                      </a:pPr>
                      <a:r>
                        <a:rPr lang="en-US" sz="1400" b="1" dirty="0">
                          <a:effectLst/>
                        </a:rPr>
                        <a:t>Vice Chancellor for Education at</a:t>
                      </a:r>
                    </a:p>
                    <a:p>
                      <a:pPr algn="ctr">
                        <a:lnSpc>
                          <a:spcPct val="115000"/>
                        </a:lnSpc>
                        <a:spcAft>
                          <a:spcPts val="0"/>
                        </a:spcAft>
                      </a:pPr>
                      <a:r>
                        <a:rPr lang="en-US" sz="1400" b="1" dirty="0">
                          <a:effectLst/>
                        </a:rPr>
                        <a:t>UMSU</a:t>
                      </a:r>
                      <a:endParaRPr lang="en-US" sz="1400" b="1" dirty="0">
                        <a:effectLst/>
                        <a:latin typeface="+mn-lt"/>
                        <a:ea typeface="Calibri"/>
                        <a:cs typeface="Arial"/>
                      </a:endParaRPr>
                    </a:p>
                  </a:txBody>
                  <a:tcPr marL="68580" marR="68580" marT="0" marB="0"/>
                </a:tc>
              </a:tr>
            </a:tbl>
          </a:graphicData>
        </a:graphic>
      </p:graphicFrame>
      <p:sp>
        <p:nvSpPr>
          <p:cNvPr id="5" name="Rectangle 1"/>
          <p:cNvSpPr>
            <a:spLocks noChangeArrowheads="1"/>
          </p:cNvSpPr>
          <p:nvPr/>
        </p:nvSpPr>
        <p:spPr bwMode="auto">
          <a:xfrm>
            <a:off x="539552" y="228600"/>
            <a:ext cx="2889448" cy="707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altLang="fa-I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Experiences and Employment</a:t>
            </a:r>
            <a:r>
              <a:rPr kumimoji="0" lang="en-US" altLang="fa-IR"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altLang="fa-I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fa-I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81000" y="4495800"/>
            <a:ext cx="8280920" cy="2031325"/>
          </a:xfrm>
          <a:prstGeom prst="rect">
            <a:avLst/>
          </a:prstGeom>
        </p:spPr>
        <p:txBody>
          <a:bodyPr wrap="square">
            <a:spAutoFit/>
          </a:bodyPr>
          <a:lstStyle/>
          <a:p>
            <a:pPr algn="l"/>
            <a:r>
              <a:rPr lang="en-US" b="1" dirty="0"/>
              <a:t>Language proficiency:</a:t>
            </a:r>
            <a:endParaRPr lang="en-US" dirty="0"/>
          </a:p>
          <a:p>
            <a:pPr algn="l"/>
            <a:r>
              <a:rPr lang="en-US" b="1" dirty="0"/>
              <a:t> </a:t>
            </a:r>
            <a:r>
              <a:rPr lang="en-US" dirty="0"/>
              <a:t>Senior proficiency certificate in English from The Iran Language Institute (ILI).</a:t>
            </a:r>
          </a:p>
          <a:p>
            <a:pPr algn="l"/>
            <a:r>
              <a:rPr lang="en-US" b="1" dirty="0"/>
              <a:t>Professional work field:</a:t>
            </a:r>
            <a:endParaRPr lang="en-US" dirty="0"/>
          </a:p>
          <a:p>
            <a:pPr algn="l"/>
            <a:r>
              <a:rPr lang="en-US" dirty="0"/>
              <a:t>Working as attendant neonatologist in </a:t>
            </a:r>
            <a:r>
              <a:rPr lang="en-US" dirty="0" err="1"/>
              <a:t>Urmia</a:t>
            </a:r>
            <a:r>
              <a:rPr lang="en-US" dirty="0"/>
              <a:t> </a:t>
            </a:r>
            <a:r>
              <a:rPr lang="en-US" dirty="0" err="1"/>
              <a:t>Motahari</a:t>
            </a:r>
            <a:r>
              <a:rPr lang="en-US" dirty="0"/>
              <a:t> Hospital, visiting  NICU and SCN wards.</a:t>
            </a:r>
          </a:p>
          <a:p>
            <a:pPr algn="l"/>
            <a:r>
              <a:rPr lang="en-US" dirty="0"/>
              <a:t>Educating  medical and nursing students. </a:t>
            </a:r>
            <a:r>
              <a:rPr lang="en-US" dirty="0" err="1"/>
              <a:t>Woking</a:t>
            </a:r>
            <a:r>
              <a:rPr lang="en-US" dirty="0"/>
              <a:t> with and educating medical interns and pediatric residents.</a:t>
            </a:r>
          </a:p>
          <a:p>
            <a:pPr algn="l"/>
            <a:r>
              <a:rPr lang="en-US" dirty="0"/>
              <a:t> </a:t>
            </a:r>
          </a:p>
        </p:txBody>
      </p:sp>
    </p:spTree>
    <p:extLst>
      <p:ext uri="{BB962C8B-B14F-4D97-AF65-F5344CB8AC3E}">
        <p14:creationId xmlns="" xmlns:p14="http://schemas.microsoft.com/office/powerpoint/2010/main" val="3608546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179388" y="188913"/>
            <a:ext cx="8713787" cy="6408737"/>
          </a:xfrm>
        </p:spPr>
        <p:style>
          <a:lnRef idx="1">
            <a:schemeClr val="accent1"/>
          </a:lnRef>
          <a:fillRef idx="2">
            <a:schemeClr val="accent1"/>
          </a:fillRef>
          <a:effectRef idx="1">
            <a:schemeClr val="accent1"/>
          </a:effectRef>
          <a:fontRef idx="minor">
            <a:schemeClr val="dk1"/>
          </a:fontRef>
        </p:style>
        <p:txBody>
          <a:bodyPr>
            <a:noAutofit/>
          </a:bodyPr>
          <a:lstStyle/>
          <a:p>
            <a:pPr marL="0" indent="0" algn="l">
              <a:buNone/>
            </a:pPr>
            <a:r>
              <a:rPr lang="en-US" sz="1600" b="1" dirty="0" smtClean="0"/>
              <a:t>Publications</a:t>
            </a:r>
            <a:endParaRPr lang="en-US" sz="1600" b="1" dirty="0"/>
          </a:p>
          <a:p>
            <a:pPr marL="0" indent="0" algn="l">
              <a:buNone/>
            </a:pPr>
            <a:endParaRPr lang="en-US" sz="1600" b="1" dirty="0"/>
          </a:p>
          <a:p>
            <a:pPr algn="l" rtl="0"/>
            <a:r>
              <a:rPr lang="en-US" sz="1600" b="1" dirty="0"/>
              <a:t>1. The most common native medicinal plants used for psychiatric and neurological disorders in </a:t>
            </a:r>
            <a:r>
              <a:rPr lang="en-US" sz="1600" b="1" dirty="0" err="1"/>
              <a:t>Urmia</a:t>
            </a:r>
            <a:r>
              <a:rPr lang="en-US" sz="1600" b="1" dirty="0"/>
              <a:t> city, northwest of Iran </a:t>
            </a:r>
          </a:p>
          <a:p>
            <a:pPr algn="l" rtl="0"/>
            <a:r>
              <a:rPr lang="en-US" sz="1600" b="1" dirty="0"/>
              <a:t>2. Determination of lead, cadmium and arsenic metals in imported rice into the west </a:t>
            </a:r>
            <a:r>
              <a:rPr lang="en-US" sz="1600" b="1" dirty="0" smtClean="0"/>
              <a:t> </a:t>
            </a:r>
            <a:r>
              <a:rPr lang="en-US" sz="1600" b="1" dirty="0" err="1" smtClean="0"/>
              <a:t>azerbaijan</a:t>
            </a:r>
            <a:r>
              <a:rPr lang="en-US" sz="1600" b="1" dirty="0" smtClean="0"/>
              <a:t> </a:t>
            </a:r>
            <a:r>
              <a:rPr lang="en-US" sz="1600" b="1" dirty="0"/>
              <a:t>province, northwest of Iran </a:t>
            </a:r>
          </a:p>
          <a:p>
            <a:pPr algn="l" rtl="0"/>
            <a:r>
              <a:rPr lang="en-US" sz="1600" b="1" dirty="0"/>
              <a:t>3. Monitoring microbial quality of commercial dairy products in West Azerbaijan province, northwest of Iran </a:t>
            </a:r>
          </a:p>
          <a:p>
            <a:pPr algn="l" rtl="0"/>
            <a:r>
              <a:rPr lang="en-US" sz="1600" b="1" dirty="0"/>
              <a:t>4. A survey of bacterial and mold contamination of imported rice into West Azerbaijan Province, northwest of Iran </a:t>
            </a:r>
          </a:p>
          <a:p>
            <a:pPr algn="l" rtl="0"/>
            <a:r>
              <a:rPr lang="en-US" sz="1600" b="1" dirty="0"/>
              <a:t>5. Knowledge, belief and performance of staff in food and drug deputy of </a:t>
            </a:r>
            <a:r>
              <a:rPr lang="en-US" sz="1600" b="1" dirty="0" smtClean="0"/>
              <a:t> </a:t>
            </a:r>
            <a:r>
              <a:rPr lang="en-US" sz="1600" b="1" dirty="0" err="1" smtClean="0"/>
              <a:t>Urmia</a:t>
            </a:r>
            <a:r>
              <a:rPr lang="en-US" sz="1600" b="1" dirty="0" smtClean="0"/>
              <a:t> </a:t>
            </a:r>
            <a:r>
              <a:rPr lang="en-US" sz="1600" b="1" dirty="0"/>
              <a:t>University of Medical Sciences than the use of herbal medicines </a:t>
            </a:r>
          </a:p>
          <a:p>
            <a:pPr algn="l" rtl="0"/>
            <a:r>
              <a:rPr lang="en-US" sz="1600" b="1" dirty="0"/>
              <a:t>6. The Effect of Abdominal Touch on Nutritional Tolerance in Premature Infants: A Randomized Controlled Clinical Trail </a:t>
            </a:r>
          </a:p>
          <a:p>
            <a:pPr algn="l" rtl="0"/>
            <a:r>
              <a:rPr lang="en-US" sz="1600" b="1" dirty="0"/>
              <a:t>7. Nursing staff education effect for preparedness of neonatal parents whom hospitalized in </a:t>
            </a:r>
            <a:r>
              <a:rPr lang="en-US" sz="1600" b="1" dirty="0" err="1"/>
              <a:t>Motahari</a:t>
            </a:r>
            <a:r>
              <a:rPr lang="en-US" sz="1600" b="1" dirty="0"/>
              <a:t> Neonatal Intensive Care Unit for discharge and patients outcome </a:t>
            </a:r>
          </a:p>
          <a:p>
            <a:pPr algn="l" rtl="0"/>
            <a:r>
              <a:rPr lang="en-US" sz="1600" b="1" dirty="0"/>
              <a:t>8. The Effect of Probiotics on Late-Onset Sepsis in Very Preterm Infants: A Randomized Clinical Trial </a:t>
            </a:r>
          </a:p>
          <a:p>
            <a:pPr algn="l" rtl="0"/>
            <a:r>
              <a:rPr lang="en-US" sz="1600" b="1" dirty="0"/>
              <a:t>9. Assessment of the Role of Maternal Characteristics, Mental Health and Maternal Marital Satisfaction in Prediction of Neonatal Birth Weight </a:t>
            </a:r>
          </a:p>
          <a:p>
            <a:pPr algn="l"/>
            <a:endParaRPr lang="fa-IR" sz="1600" b="1" dirty="0"/>
          </a:p>
        </p:txBody>
      </p:sp>
    </p:spTree>
    <p:extLst>
      <p:ext uri="{BB962C8B-B14F-4D97-AF65-F5344CB8AC3E}">
        <p14:creationId xmlns="" xmlns:p14="http://schemas.microsoft.com/office/powerpoint/2010/main" val="1352972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763000" cy="6324600"/>
          </a:xfrm>
        </p:spPr>
        <p:style>
          <a:lnRef idx="1">
            <a:schemeClr val="accent1"/>
          </a:lnRef>
          <a:fillRef idx="2">
            <a:schemeClr val="accent1"/>
          </a:fillRef>
          <a:effectRef idx="1">
            <a:schemeClr val="accent1"/>
          </a:effectRef>
          <a:fontRef idx="minor">
            <a:schemeClr val="dk1"/>
          </a:fontRef>
        </p:style>
        <p:txBody>
          <a:bodyPr>
            <a:noAutofit/>
          </a:bodyPr>
          <a:lstStyle/>
          <a:p>
            <a:pPr algn="l" rtl="0"/>
            <a:r>
              <a:rPr lang="en-US" sz="1800" b="1" dirty="0">
                <a:solidFill>
                  <a:schemeClr val="tx1">
                    <a:lumMod val="85000"/>
                    <a:lumOff val="15000"/>
                  </a:schemeClr>
                </a:solidFill>
              </a:rPr>
              <a:t>10. Investigation of the effectiveness of combination </a:t>
            </a:r>
            <a:r>
              <a:rPr lang="en-US" sz="1800" b="1" dirty="0" smtClean="0">
                <a:solidFill>
                  <a:schemeClr val="tx1">
                    <a:lumMod val="85000"/>
                    <a:lumOff val="15000"/>
                  </a:schemeClr>
                </a:solidFill>
              </a:rPr>
              <a:t> </a:t>
            </a:r>
            <a:r>
              <a:rPr lang="en-US" sz="1800" b="1" dirty="0" err="1" smtClean="0">
                <a:solidFill>
                  <a:schemeClr val="tx1">
                    <a:lumMod val="85000"/>
                    <a:lumOff val="15000"/>
                  </a:schemeClr>
                </a:solidFill>
              </a:rPr>
              <a:t>neuropsychologicalr</a:t>
            </a:r>
            <a:r>
              <a:rPr lang="en-US" sz="1800" b="1" dirty="0" smtClean="0">
                <a:solidFill>
                  <a:schemeClr val="tx1">
                    <a:lumMod val="85000"/>
                    <a:lumOff val="15000"/>
                  </a:schemeClr>
                </a:solidFill>
              </a:rPr>
              <a:t>  </a:t>
            </a:r>
            <a:r>
              <a:rPr lang="en-US" sz="1800" b="1" dirty="0" err="1" smtClean="0">
                <a:solidFill>
                  <a:schemeClr val="tx1">
                    <a:lumMod val="85000"/>
                    <a:lumOff val="15000"/>
                  </a:schemeClr>
                </a:solidFill>
              </a:rPr>
              <a:t>ehabilitation</a:t>
            </a:r>
            <a:r>
              <a:rPr lang="en-US" sz="1800" b="1" dirty="0" smtClean="0">
                <a:solidFill>
                  <a:schemeClr val="tx1">
                    <a:lumMod val="85000"/>
                    <a:lumOff val="15000"/>
                  </a:schemeClr>
                </a:solidFill>
              </a:rPr>
              <a:t> </a:t>
            </a:r>
            <a:r>
              <a:rPr lang="en-US" sz="1800" b="1" dirty="0">
                <a:solidFill>
                  <a:schemeClr val="tx1">
                    <a:lumMod val="85000"/>
                    <a:lumOff val="15000"/>
                  </a:schemeClr>
                </a:solidFill>
              </a:rPr>
              <a:t>on cognitive and behavioral function of children with ADHD </a:t>
            </a:r>
          </a:p>
          <a:p>
            <a:pPr algn="l" rtl="0"/>
            <a:r>
              <a:rPr lang="en-US" sz="1800" b="1" dirty="0">
                <a:solidFill>
                  <a:schemeClr val="tx1">
                    <a:lumMod val="85000"/>
                    <a:lumOff val="15000"/>
                  </a:schemeClr>
                </a:solidFill>
              </a:rPr>
              <a:t>11. Quality evaluation of honey there is in </a:t>
            </a:r>
            <a:r>
              <a:rPr lang="en-US" sz="1800" b="1" dirty="0" smtClean="0">
                <a:solidFill>
                  <a:schemeClr val="tx1">
                    <a:lumMod val="85000"/>
                    <a:lumOff val="15000"/>
                  </a:schemeClr>
                </a:solidFill>
              </a:rPr>
              <a:t>West  </a:t>
            </a:r>
            <a:r>
              <a:rPr lang="en-US" sz="1800" b="1" dirty="0" err="1">
                <a:solidFill>
                  <a:schemeClr val="tx1">
                    <a:lumMod val="85000"/>
                    <a:lumOff val="15000"/>
                  </a:schemeClr>
                </a:solidFill>
              </a:rPr>
              <a:t>Azerbayjan</a:t>
            </a:r>
            <a:r>
              <a:rPr lang="en-US" sz="1800" b="1" dirty="0">
                <a:solidFill>
                  <a:schemeClr val="tx1">
                    <a:lumMod val="85000"/>
                    <a:lumOff val="15000"/>
                  </a:schemeClr>
                </a:solidFill>
              </a:rPr>
              <a:t> </a:t>
            </a:r>
            <a:r>
              <a:rPr lang="en-US" sz="1800" b="1" dirty="0" smtClean="0">
                <a:solidFill>
                  <a:schemeClr val="tx1">
                    <a:lumMod val="85000"/>
                    <a:lumOff val="15000"/>
                  </a:schemeClr>
                </a:solidFill>
              </a:rPr>
              <a:t> province </a:t>
            </a:r>
            <a:r>
              <a:rPr lang="en-US" sz="1800" b="1" dirty="0">
                <a:solidFill>
                  <a:schemeClr val="tx1">
                    <a:lumMod val="85000"/>
                    <a:lumOff val="15000"/>
                  </a:schemeClr>
                </a:solidFill>
              </a:rPr>
              <a:t>post marketing </a:t>
            </a:r>
          </a:p>
          <a:p>
            <a:pPr algn="l" rtl="0"/>
            <a:r>
              <a:rPr lang="en-US" sz="1800" b="1" dirty="0">
                <a:solidFill>
                  <a:schemeClr val="tx1">
                    <a:lumMod val="85000"/>
                    <a:lumOff val="15000"/>
                  </a:schemeClr>
                </a:solidFill>
              </a:rPr>
              <a:t>12. Investigating the Iron Level in Produced Enriched Flour of West Azerbaijan Province, North West of </a:t>
            </a:r>
            <a:r>
              <a:rPr lang="en-US" sz="1800" b="1" dirty="0" smtClean="0">
                <a:solidFill>
                  <a:schemeClr val="tx1">
                    <a:lumMod val="85000"/>
                    <a:lumOff val="15000"/>
                  </a:schemeClr>
                </a:solidFill>
              </a:rPr>
              <a:t>Iran.</a:t>
            </a:r>
            <a:endParaRPr lang="en-US" sz="1800" b="1" dirty="0">
              <a:solidFill>
                <a:schemeClr val="tx1">
                  <a:lumMod val="85000"/>
                  <a:lumOff val="15000"/>
                </a:schemeClr>
              </a:solidFill>
            </a:endParaRPr>
          </a:p>
          <a:p>
            <a:pPr algn="l" rtl="0"/>
            <a:r>
              <a:rPr lang="en-US" sz="1600" b="1" dirty="0">
                <a:solidFill>
                  <a:schemeClr val="tx1">
                    <a:lumMod val="85000"/>
                    <a:lumOff val="15000"/>
                  </a:schemeClr>
                </a:solidFill>
              </a:rPr>
              <a:t>13.ASSESSMENT OF EARLY COMPLICATIONS AND FINAL OUTCOME IN VERY LOW BIRTH WEIGHT (VLBW) NEONATES WITH PREMATURITY: A LONGITUDINAL DESCRIPTIVE STUDY</a:t>
            </a:r>
            <a:r>
              <a:rPr lang="en-US" sz="1600" b="1" dirty="0" smtClean="0">
                <a:solidFill>
                  <a:schemeClr val="tx1">
                    <a:lumMod val="85000"/>
                    <a:lumOff val="15000"/>
                  </a:schemeClr>
                </a:solidFill>
              </a:rPr>
              <a:t>.</a:t>
            </a:r>
          </a:p>
          <a:p>
            <a:pPr algn="l" rtl="0"/>
            <a:endParaRPr lang="en-US" sz="1800" b="1" dirty="0">
              <a:solidFill>
                <a:schemeClr val="tx1">
                  <a:lumMod val="85000"/>
                  <a:lumOff val="15000"/>
                </a:schemeClr>
              </a:solidFill>
            </a:endParaRPr>
          </a:p>
          <a:p>
            <a:pPr algn="l" rtl="0"/>
            <a:r>
              <a:rPr lang="en-US" sz="1800" b="1" dirty="0">
                <a:solidFill>
                  <a:schemeClr val="tx1">
                    <a:lumMod val="85000"/>
                    <a:lumOff val="15000"/>
                  </a:schemeClr>
                </a:solidFill>
              </a:rPr>
              <a:t>14.Acalvaria: An Extremely Rare Congenital Skull </a:t>
            </a:r>
            <a:r>
              <a:rPr lang="en-US" sz="1800" b="1" dirty="0" smtClean="0">
                <a:solidFill>
                  <a:schemeClr val="tx1">
                    <a:lumMod val="85000"/>
                    <a:lumOff val="15000"/>
                  </a:schemeClr>
                </a:solidFill>
              </a:rPr>
              <a:t>Malformation</a:t>
            </a:r>
          </a:p>
          <a:p>
            <a:pPr algn="l" rtl="0">
              <a:buNone/>
            </a:pPr>
            <a:endParaRPr lang="en-US" sz="1800" b="1" dirty="0">
              <a:solidFill>
                <a:schemeClr val="tx1">
                  <a:lumMod val="85000"/>
                  <a:lumOff val="15000"/>
                </a:schemeClr>
              </a:solidFill>
            </a:endParaRPr>
          </a:p>
          <a:p>
            <a:pPr algn="l" rtl="0"/>
            <a:r>
              <a:rPr lang="en-US" sz="1800" b="1" dirty="0">
                <a:solidFill>
                  <a:schemeClr val="tx1">
                    <a:lumMod val="85000"/>
                    <a:lumOff val="15000"/>
                  </a:schemeClr>
                </a:solidFill>
              </a:rPr>
              <a:t>15.Idiopathic </a:t>
            </a:r>
            <a:r>
              <a:rPr lang="en-US" sz="1800" b="1" dirty="0" err="1" smtClean="0">
                <a:solidFill>
                  <a:schemeClr val="tx1">
                    <a:lumMod val="85000"/>
                    <a:lumOff val="15000"/>
                  </a:schemeClr>
                </a:solidFill>
              </a:rPr>
              <a:t>Chy</a:t>
            </a:r>
            <a:r>
              <a:rPr lang="en-US" sz="1800" b="1" dirty="0" smtClean="0">
                <a:solidFill>
                  <a:schemeClr val="tx1">
                    <a:lumMod val="85000"/>
                    <a:lumOff val="15000"/>
                  </a:schemeClr>
                </a:solidFill>
              </a:rPr>
              <a:t> </a:t>
            </a:r>
            <a:r>
              <a:rPr lang="en-US" sz="1800" b="1" dirty="0" err="1" smtClean="0">
                <a:solidFill>
                  <a:schemeClr val="tx1">
                    <a:lumMod val="85000"/>
                    <a:lumOff val="15000"/>
                  </a:schemeClr>
                </a:solidFill>
              </a:rPr>
              <a:t>lothorax</a:t>
            </a:r>
            <a:r>
              <a:rPr lang="en-US" sz="1800" b="1" dirty="0" smtClean="0">
                <a:solidFill>
                  <a:schemeClr val="tx1">
                    <a:lumMod val="85000"/>
                    <a:lumOff val="15000"/>
                  </a:schemeClr>
                </a:solidFill>
              </a:rPr>
              <a:t> </a:t>
            </a:r>
            <a:r>
              <a:rPr lang="en-US" sz="1800" b="1" dirty="0">
                <a:solidFill>
                  <a:schemeClr val="tx1">
                    <a:lumMod val="85000"/>
                    <a:lumOff val="15000"/>
                  </a:schemeClr>
                </a:solidFill>
              </a:rPr>
              <a:t>in </a:t>
            </a:r>
            <a:r>
              <a:rPr lang="en-US" sz="1800" b="1" dirty="0" smtClean="0">
                <a:solidFill>
                  <a:schemeClr val="tx1">
                    <a:lumMod val="85000"/>
                    <a:lumOff val="15000"/>
                  </a:schemeClr>
                </a:solidFill>
              </a:rPr>
              <a:t>a  Term </a:t>
            </a:r>
            <a:r>
              <a:rPr lang="en-US" sz="1800" b="1" dirty="0">
                <a:solidFill>
                  <a:schemeClr val="tx1">
                    <a:lumMod val="85000"/>
                    <a:lumOff val="15000"/>
                  </a:schemeClr>
                </a:solidFill>
              </a:rPr>
              <a:t>Neonate and Successful Treatment with </a:t>
            </a:r>
            <a:r>
              <a:rPr lang="en-US" sz="1800" b="1" dirty="0" err="1">
                <a:solidFill>
                  <a:schemeClr val="tx1">
                    <a:lumMod val="85000"/>
                    <a:lumOff val="15000"/>
                  </a:schemeClr>
                </a:solidFill>
              </a:rPr>
              <a:t>Octreotide</a:t>
            </a:r>
            <a:r>
              <a:rPr lang="en-US" sz="1800" b="1" dirty="0">
                <a:solidFill>
                  <a:schemeClr val="tx1">
                    <a:lumMod val="85000"/>
                    <a:lumOff val="15000"/>
                  </a:schemeClr>
                </a:solidFill>
              </a:rPr>
              <a:t> and Medium Chain Triglyceride-Enriched Formula: A Case </a:t>
            </a:r>
            <a:r>
              <a:rPr lang="en-US" sz="1800" b="1" dirty="0" smtClean="0">
                <a:solidFill>
                  <a:schemeClr val="tx1">
                    <a:lumMod val="85000"/>
                    <a:lumOff val="15000"/>
                  </a:schemeClr>
                </a:solidFill>
              </a:rPr>
              <a:t>Report</a:t>
            </a:r>
          </a:p>
          <a:p>
            <a:pPr algn="l" rtl="0">
              <a:buNone/>
            </a:pPr>
            <a:endParaRPr lang="en-US" sz="1800" b="1" dirty="0">
              <a:solidFill>
                <a:schemeClr val="tx1">
                  <a:lumMod val="85000"/>
                  <a:lumOff val="15000"/>
                </a:schemeClr>
              </a:solidFill>
            </a:endParaRPr>
          </a:p>
          <a:p>
            <a:pPr algn="l" rtl="0"/>
            <a:r>
              <a:rPr lang="en-US" sz="1800" b="1" dirty="0">
                <a:solidFill>
                  <a:schemeClr val="tx1">
                    <a:lumMod val="85000"/>
                    <a:lumOff val="15000"/>
                  </a:schemeClr>
                </a:solidFill>
              </a:rPr>
              <a:t>16.Determining the dehydration prevalence in the several-week-old neonates with jaundice hospitalized in </a:t>
            </a:r>
            <a:r>
              <a:rPr lang="en-US" sz="1800" b="1" dirty="0" err="1">
                <a:solidFill>
                  <a:schemeClr val="tx1">
                    <a:lumMod val="85000"/>
                    <a:lumOff val="15000"/>
                  </a:schemeClr>
                </a:solidFill>
              </a:rPr>
              <a:t>Shahid</a:t>
            </a:r>
            <a:r>
              <a:rPr lang="en-US" sz="1800" b="1" dirty="0">
                <a:solidFill>
                  <a:schemeClr val="tx1">
                    <a:lumMod val="85000"/>
                    <a:lumOff val="15000"/>
                  </a:schemeClr>
                </a:solidFill>
              </a:rPr>
              <a:t> </a:t>
            </a:r>
            <a:r>
              <a:rPr lang="en-US" sz="1800" b="1" dirty="0" err="1">
                <a:solidFill>
                  <a:schemeClr val="tx1">
                    <a:lumMod val="85000"/>
                    <a:lumOff val="15000"/>
                  </a:schemeClr>
                </a:solidFill>
              </a:rPr>
              <a:t>Motahhary</a:t>
            </a:r>
            <a:r>
              <a:rPr lang="en-US" sz="1800" b="1" dirty="0">
                <a:solidFill>
                  <a:schemeClr val="tx1">
                    <a:lumMod val="85000"/>
                    <a:lumOff val="15000"/>
                  </a:schemeClr>
                </a:solidFill>
              </a:rPr>
              <a:t> educational therapeutic center of </a:t>
            </a:r>
            <a:r>
              <a:rPr lang="en-US" sz="1800" b="1" dirty="0" err="1" smtClean="0">
                <a:solidFill>
                  <a:schemeClr val="tx1">
                    <a:lumMod val="85000"/>
                    <a:lumOff val="15000"/>
                  </a:schemeClr>
                </a:solidFill>
              </a:rPr>
              <a:t>urmia</a:t>
            </a:r>
            <a:r>
              <a:rPr lang="en-US" sz="1800" b="1" dirty="0" smtClean="0">
                <a:solidFill>
                  <a:schemeClr val="tx1">
                    <a:lumMod val="85000"/>
                    <a:lumOff val="15000"/>
                  </a:schemeClr>
                </a:solidFill>
              </a:rPr>
              <a:t> </a:t>
            </a:r>
            <a:r>
              <a:rPr lang="en-US" sz="1800" b="1" dirty="0" err="1">
                <a:solidFill>
                  <a:schemeClr val="tx1">
                    <a:lumMod val="85000"/>
                    <a:lumOff val="15000"/>
                  </a:schemeClr>
                </a:solidFill>
              </a:rPr>
              <a:t>Countyin</a:t>
            </a:r>
            <a:r>
              <a:rPr lang="en-US" sz="1800" b="1" dirty="0">
                <a:solidFill>
                  <a:schemeClr val="tx1">
                    <a:lumMod val="85000"/>
                    <a:lumOff val="15000"/>
                  </a:schemeClr>
                </a:solidFill>
              </a:rPr>
              <a:t> </a:t>
            </a:r>
            <a:r>
              <a:rPr lang="en-US" sz="1800" b="1" dirty="0" smtClean="0">
                <a:solidFill>
                  <a:schemeClr val="tx1">
                    <a:lumMod val="85000"/>
                    <a:lumOff val="15000"/>
                  </a:schemeClr>
                </a:solidFill>
              </a:rPr>
              <a:t>2014</a:t>
            </a:r>
            <a:endParaRPr lang="en-US" sz="1800" b="1" dirty="0">
              <a:solidFill>
                <a:schemeClr val="tx1">
                  <a:lumMod val="85000"/>
                  <a:lumOff val="15000"/>
                </a:schemeClr>
              </a:solidFill>
            </a:endParaRPr>
          </a:p>
          <a:p>
            <a:pPr algn="l" rtl="0"/>
            <a:r>
              <a:rPr lang="en-US" sz="1800" b="1" dirty="0">
                <a:solidFill>
                  <a:schemeClr val="tx1">
                    <a:lumMod val="85000"/>
                    <a:lumOff val="15000"/>
                  </a:schemeClr>
                </a:solidFill>
              </a:rPr>
              <a:t>17.The Comparison of the Analgesic Effect of Intravenous Acetaminophen with Fentanyl in </a:t>
            </a:r>
            <a:r>
              <a:rPr lang="en-US" sz="1800" b="1" dirty="0" smtClean="0">
                <a:solidFill>
                  <a:schemeClr val="tx1">
                    <a:lumMod val="85000"/>
                    <a:lumOff val="15000"/>
                  </a:schemeClr>
                </a:solidFill>
              </a:rPr>
              <a:t> </a:t>
            </a:r>
            <a:r>
              <a:rPr lang="en-US" sz="1800" b="1" dirty="0" err="1" smtClean="0">
                <a:solidFill>
                  <a:schemeClr val="tx1">
                    <a:lumMod val="85000"/>
                    <a:lumOff val="15000"/>
                  </a:schemeClr>
                </a:solidFill>
              </a:rPr>
              <a:t>Thoracicand</a:t>
            </a:r>
            <a:r>
              <a:rPr lang="en-US" sz="1800" b="1" dirty="0" smtClean="0">
                <a:solidFill>
                  <a:schemeClr val="tx1">
                    <a:lumMod val="85000"/>
                    <a:lumOff val="15000"/>
                  </a:schemeClr>
                </a:solidFill>
              </a:rPr>
              <a:t> Abdominal  </a:t>
            </a:r>
            <a:r>
              <a:rPr lang="en-US" sz="1800" b="1" dirty="0" err="1">
                <a:solidFill>
                  <a:schemeClr val="tx1">
                    <a:lumMod val="85000"/>
                    <a:lumOff val="15000"/>
                  </a:schemeClr>
                </a:solidFill>
              </a:rPr>
              <a:t>Surgeriesof</a:t>
            </a:r>
            <a:r>
              <a:rPr lang="en-US" sz="1800" b="1" dirty="0">
                <a:solidFill>
                  <a:schemeClr val="tx1">
                    <a:lumMod val="85000"/>
                    <a:lumOff val="15000"/>
                  </a:schemeClr>
                </a:solidFill>
              </a:rPr>
              <a:t> </a:t>
            </a:r>
            <a:r>
              <a:rPr lang="en-US" sz="1800" b="1" dirty="0" smtClean="0">
                <a:solidFill>
                  <a:schemeClr val="tx1">
                    <a:lumMod val="85000"/>
                    <a:lumOff val="15000"/>
                  </a:schemeClr>
                </a:solidFill>
              </a:rPr>
              <a:t>Newborns</a:t>
            </a:r>
          </a:p>
          <a:p>
            <a:pPr algn="l" rtl="0"/>
            <a:endParaRPr lang="en-US" sz="1800" b="1" dirty="0">
              <a:solidFill>
                <a:schemeClr val="tx1">
                  <a:lumMod val="85000"/>
                  <a:lumOff val="15000"/>
                </a:schemeClr>
              </a:solidFill>
            </a:endParaRPr>
          </a:p>
          <a:p>
            <a:pPr algn="l" rtl="0"/>
            <a:endParaRPr lang="fa-IR" sz="1200" b="1" dirty="0"/>
          </a:p>
        </p:txBody>
      </p:sp>
    </p:spTree>
    <p:extLst>
      <p:ext uri="{BB962C8B-B14F-4D97-AF65-F5344CB8AC3E}">
        <p14:creationId xmlns="" xmlns:p14="http://schemas.microsoft.com/office/powerpoint/2010/main" val="1053772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228600" y="228600"/>
            <a:ext cx="8686800" cy="6248400"/>
          </a:xfrm>
        </p:spPr>
        <p:style>
          <a:lnRef idx="1">
            <a:schemeClr val="accent1"/>
          </a:lnRef>
          <a:fillRef idx="2">
            <a:schemeClr val="accent1"/>
          </a:fillRef>
          <a:effectRef idx="1">
            <a:schemeClr val="accent1"/>
          </a:effectRef>
          <a:fontRef idx="minor">
            <a:schemeClr val="dk1"/>
          </a:fontRef>
        </p:style>
        <p:txBody>
          <a:bodyPr>
            <a:noAutofit/>
          </a:bodyPr>
          <a:lstStyle/>
          <a:p>
            <a:pPr algn="l" rtl="0">
              <a:buNone/>
            </a:pPr>
            <a:endParaRPr lang="en-US" sz="1600" b="1" dirty="0" smtClean="0"/>
          </a:p>
          <a:p>
            <a:pPr algn="l" rtl="0"/>
            <a:r>
              <a:rPr lang="en-US" sz="1600" b="1" dirty="0" smtClean="0">
                <a:solidFill>
                  <a:schemeClr val="tx1">
                    <a:lumMod val="85000"/>
                    <a:lumOff val="15000"/>
                  </a:schemeClr>
                </a:solidFill>
              </a:rPr>
              <a:t>18.Evaluating the Frequency of Etiological Causes of </a:t>
            </a:r>
            <a:r>
              <a:rPr lang="en-US" sz="1600" b="1" dirty="0" err="1" smtClean="0">
                <a:solidFill>
                  <a:schemeClr val="tx1">
                    <a:lumMod val="85000"/>
                    <a:lumOff val="15000"/>
                  </a:schemeClr>
                </a:solidFill>
              </a:rPr>
              <a:t>Unconjugated</a:t>
            </a:r>
            <a:r>
              <a:rPr lang="en-US" sz="1600" b="1" dirty="0" smtClean="0">
                <a:solidFill>
                  <a:schemeClr val="tx1">
                    <a:lumMod val="85000"/>
                    <a:lumOff val="15000"/>
                  </a:schemeClr>
                </a:solidFill>
              </a:rPr>
              <a:t> </a:t>
            </a:r>
            <a:r>
              <a:rPr lang="en-US" sz="1600" b="1" dirty="0" err="1" smtClean="0">
                <a:solidFill>
                  <a:schemeClr val="tx1">
                    <a:lumMod val="85000"/>
                    <a:lumOff val="15000"/>
                  </a:schemeClr>
                </a:solidFill>
              </a:rPr>
              <a:t>Hyperbilirubinemia</a:t>
            </a:r>
            <a:r>
              <a:rPr lang="en-US" sz="1600" b="1" dirty="0" smtClean="0">
                <a:solidFill>
                  <a:schemeClr val="tx1">
                    <a:lumMod val="85000"/>
                    <a:lumOff val="15000"/>
                  </a:schemeClr>
                </a:solidFill>
              </a:rPr>
              <a:t> in Term Neonates Hospitalized in the Pediatric Unit of </a:t>
            </a:r>
            <a:r>
              <a:rPr lang="en-US" sz="1600" b="1" dirty="0" err="1" smtClean="0">
                <a:solidFill>
                  <a:schemeClr val="tx1">
                    <a:lumMod val="85000"/>
                    <a:lumOff val="15000"/>
                  </a:schemeClr>
                </a:solidFill>
              </a:rPr>
              <a:t>Shahid</a:t>
            </a:r>
            <a:r>
              <a:rPr lang="en-US" sz="1600" b="1" dirty="0" smtClean="0">
                <a:solidFill>
                  <a:schemeClr val="tx1">
                    <a:lumMod val="85000"/>
                    <a:lumOff val="15000"/>
                  </a:schemeClr>
                </a:solidFill>
              </a:rPr>
              <a:t>  </a:t>
            </a:r>
            <a:r>
              <a:rPr lang="en-US" sz="1600" b="1" dirty="0" err="1" smtClean="0">
                <a:solidFill>
                  <a:schemeClr val="tx1">
                    <a:lumMod val="85000"/>
                    <a:lumOff val="15000"/>
                  </a:schemeClr>
                </a:solidFill>
              </a:rPr>
              <a:t>Motahari</a:t>
            </a:r>
            <a:r>
              <a:rPr lang="en-US" sz="1600" b="1" dirty="0" smtClean="0">
                <a:solidFill>
                  <a:schemeClr val="tx1">
                    <a:lumMod val="85000"/>
                    <a:lumOff val="15000"/>
                  </a:schemeClr>
                </a:solidFill>
              </a:rPr>
              <a:t> Hospital in </a:t>
            </a:r>
            <a:r>
              <a:rPr lang="en-US" sz="1600" b="1" dirty="0" err="1" smtClean="0">
                <a:solidFill>
                  <a:schemeClr val="tx1">
                    <a:lumMod val="85000"/>
                    <a:lumOff val="15000"/>
                  </a:schemeClr>
                </a:solidFill>
              </a:rPr>
              <a:t>Urmia</a:t>
            </a:r>
            <a:endParaRPr lang="en-US" sz="1600" b="1" dirty="0" smtClean="0">
              <a:solidFill>
                <a:schemeClr val="tx1">
                  <a:lumMod val="85000"/>
                  <a:lumOff val="15000"/>
                </a:schemeClr>
              </a:solidFill>
            </a:endParaRPr>
          </a:p>
          <a:p>
            <a:pPr algn="l" rtl="0"/>
            <a:endParaRPr lang="en-US" sz="1600" b="1" dirty="0" smtClean="0">
              <a:solidFill>
                <a:schemeClr val="tx1">
                  <a:lumMod val="85000"/>
                  <a:lumOff val="15000"/>
                </a:schemeClr>
              </a:solidFill>
            </a:endParaRPr>
          </a:p>
          <a:p>
            <a:pPr algn="l" rtl="0"/>
            <a:r>
              <a:rPr lang="en-US" sz="1600" b="1" dirty="0" smtClean="0">
                <a:solidFill>
                  <a:schemeClr val="tx1">
                    <a:lumMod val="85000"/>
                    <a:lumOff val="15000"/>
                  </a:schemeClr>
                </a:solidFill>
              </a:rPr>
              <a:t>19.DETERMINATION OF CONCENTRATION OF NITRATE IN THE ONION IN 1392 IN URMIA BY SPECTROPHOTOMETRY</a:t>
            </a:r>
          </a:p>
          <a:p>
            <a:pPr algn="l" rtl="0"/>
            <a:endParaRPr lang="en-US" sz="1600" b="1" dirty="0" smtClean="0"/>
          </a:p>
          <a:p>
            <a:pPr algn="l" rtl="0"/>
            <a:endParaRPr lang="en-US" sz="1600" b="1" dirty="0" smtClean="0"/>
          </a:p>
          <a:p>
            <a:pPr algn="l" rtl="0"/>
            <a:r>
              <a:rPr lang="en-US" sz="1600" b="1" dirty="0" smtClean="0"/>
              <a:t>20.THE </a:t>
            </a:r>
            <a:r>
              <a:rPr lang="en-US" sz="1600" b="1" dirty="0"/>
              <a:t>EFFECTIVENESS OF MINDFULNESS-BASED COGNITIVE THERAPY </a:t>
            </a:r>
            <a:endParaRPr lang="en-US" sz="1600" b="1" dirty="0" smtClean="0"/>
          </a:p>
          <a:p>
            <a:pPr algn="l" rtl="0">
              <a:buNone/>
            </a:pPr>
            <a:r>
              <a:rPr lang="en-US" sz="1600" b="1" dirty="0" smtClean="0"/>
              <a:t>IN </a:t>
            </a:r>
            <a:r>
              <a:rPr lang="en-US" sz="1600" b="1" dirty="0"/>
              <a:t>REDUCING RUMINATION, DYSFUNCTIONAL ATTITUDE AND NEGATIVE AUTOMATIC THOUGHTS IN PATIENTS WITH GENERALIZED ANXIETY </a:t>
            </a:r>
            <a:r>
              <a:rPr lang="en-US" sz="1600" b="1" dirty="0" smtClean="0"/>
              <a:t>…</a:t>
            </a:r>
          </a:p>
          <a:p>
            <a:pPr algn="l" rtl="0">
              <a:buNone/>
            </a:pPr>
            <a:endParaRPr lang="en-US" sz="1600" b="1" dirty="0"/>
          </a:p>
          <a:p>
            <a:pPr algn="l" rtl="0"/>
            <a:r>
              <a:rPr lang="en-US" sz="1600" b="1" dirty="0"/>
              <a:t>21.Evaluating the Frequency of Etiological Causes of Unconjugated </a:t>
            </a:r>
            <a:r>
              <a:rPr lang="en-US" sz="1600" b="1" dirty="0" smtClean="0"/>
              <a:t>Hyper </a:t>
            </a:r>
            <a:r>
              <a:rPr lang="en-US" sz="1600" b="1" dirty="0" err="1" smtClean="0"/>
              <a:t>bilirubinemia</a:t>
            </a:r>
            <a:r>
              <a:rPr lang="en-US" sz="1600" b="1" dirty="0" smtClean="0"/>
              <a:t> </a:t>
            </a:r>
            <a:r>
              <a:rPr lang="en-US" sz="1600" b="1" dirty="0"/>
              <a:t>in Term Neonates Hospitalized in the Pediatric Unit of</a:t>
            </a:r>
            <a:r>
              <a:rPr lang="en-US" sz="1400" b="1" dirty="0"/>
              <a:t> </a:t>
            </a:r>
            <a:r>
              <a:rPr lang="en-US" sz="1400" b="1" dirty="0" err="1" smtClean="0"/>
              <a:t>shahid</a:t>
            </a:r>
            <a:r>
              <a:rPr lang="en-US" sz="1400" b="1" dirty="0" smtClean="0"/>
              <a:t> </a:t>
            </a:r>
            <a:r>
              <a:rPr lang="en-US" sz="1600" b="1" dirty="0" err="1" smtClean="0"/>
              <a:t>motahari</a:t>
            </a:r>
            <a:r>
              <a:rPr lang="en-US" sz="1600" b="1" dirty="0" smtClean="0"/>
              <a:t> </a:t>
            </a:r>
            <a:r>
              <a:rPr lang="en-US" sz="1600" b="1" dirty="0"/>
              <a:t>Hospital in </a:t>
            </a:r>
            <a:r>
              <a:rPr lang="en-US" sz="1600" b="1" dirty="0" smtClean="0"/>
              <a:t>  </a:t>
            </a:r>
            <a:r>
              <a:rPr lang="en-US" sz="1600" b="1" dirty="0" err="1" smtClean="0"/>
              <a:t>urmia</a:t>
            </a:r>
            <a:endParaRPr lang="en-US" sz="1600" b="1" dirty="0" smtClean="0"/>
          </a:p>
          <a:p>
            <a:pPr algn="l" rtl="0">
              <a:buNone/>
            </a:pPr>
            <a:endParaRPr lang="en-US" sz="1600" b="1" dirty="0" smtClean="0"/>
          </a:p>
          <a:p>
            <a:pPr algn="l" rtl="0">
              <a:buNone/>
            </a:pPr>
            <a:endParaRPr lang="en-US" sz="1600" b="1" dirty="0"/>
          </a:p>
          <a:p>
            <a:pPr algn="l" rtl="0"/>
            <a:r>
              <a:rPr lang="en-US" sz="1600" b="1" dirty="0"/>
              <a:t>22.ASSESSMENT OF EARLY COMPLICATIONS AND FINAL OUTCOME IN VERY LOW BIRTH WEIGHT (VLBW) </a:t>
            </a:r>
            <a:r>
              <a:rPr lang="en-US" sz="1600" b="1" dirty="0" smtClean="0"/>
              <a:t>NEONATES </a:t>
            </a:r>
            <a:r>
              <a:rPr lang="en-US" sz="1600" b="1" dirty="0"/>
              <a:t>WITH </a:t>
            </a:r>
            <a:r>
              <a:rPr lang="en-US" sz="1600" b="1" dirty="0" err="1" smtClean="0"/>
              <a:t>PREMATURITaY</a:t>
            </a:r>
            <a:r>
              <a:rPr lang="en-US" sz="1600" b="1" dirty="0"/>
              <a:t>: A LONGITUDINAL DESCRIPTIVE STUDY</a:t>
            </a:r>
          </a:p>
          <a:p>
            <a:pPr algn="l" rtl="0"/>
            <a:endParaRPr lang="en-US" sz="2800" dirty="0"/>
          </a:p>
          <a:p>
            <a:pPr algn="l" rtl="0"/>
            <a:endParaRPr lang="fa-IR" sz="2800" dirty="0"/>
          </a:p>
        </p:txBody>
      </p:sp>
    </p:spTree>
    <p:extLst>
      <p:ext uri="{BB962C8B-B14F-4D97-AF65-F5344CB8AC3E}">
        <p14:creationId xmlns="" xmlns:p14="http://schemas.microsoft.com/office/powerpoint/2010/main" val="11775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TotalTime>
  <Words>555</Words>
  <Application>Microsoft Office PowerPoint</Application>
  <PresentationFormat>On-screen Show (4:3)</PresentationFormat>
  <Paragraphs>71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      Personal Details  Name and Surname: Kamran Dehghan     dehghan.k@umsu.ac.i   Sex: Male                    Date of Birth: 1974/08/23               Place of Birth: Urmia  Province and City of Residence: West  Azarbayjan , Urmia   Address: No.8, 2nd alley , Adalat Blvd.Urmia  , WestAzarbayjan , Iran.  Tel.: +989144468267  Email:  dehghan.k@umsu.ac.ir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Details:  Name and Surname: Kamran Dehghan    Sex: Male                    Date of Birth: 23/08/1974               Place of Birth:  Urmia  Province and City of Residence: West  Azarbayjan ,  Urmia   Address: No.8, 2nd alley , Adalat Blvd. Urmia  , West Azarbayjan , Iran.  Tel.: +989144468267    Email: dehghan.k@umsu.ac.ir Education:  Associate professor of Neonatology, Faculty of medicine ,  Urmia university of medical sciences (UMSU).  Graduated from Shahid Beheshti university of medical sciences, Tehran, Iran in the year 2013.  Pediatrician graduated from Urmia university of medical sciences, Urmia, Iran in the year 2006. </dc:title>
  <dc:creator>shayghan</dc:creator>
  <cp:lastModifiedBy>IT</cp:lastModifiedBy>
  <cp:revision>12</cp:revision>
  <dcterms:created xsi:type="dcterms:W3CDTF">2023-04-20T05:03:30Z</dcterms:created>
  <dcterms:modified xsi:type="dcterms:W3CDTF">2023-05-06T05:25:43Z</dcterms:modified>
</cp:coreProperties>
</file>